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1"/>
  </p:sldMasterIdLst>
  <p:sldIdLst>
    <p:sldId id="256" r:id="rId2"/>
    <p:sldId id="261" r:id="rId3"/>
    <p:sldId id="257" r:id="rId4"/>
    <p:sldId id="258" r:id="rId5"/>
    <p:sldId id="260" r:id="rId6"/>
    <p:sldId id="262" r:id="rId7"/>
    <p:sldId id="263" r:id="rId8"/>
    <p:sldId id="266" r:id="rId9"/>
    <p:sldId id="264"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64"/>
    <p:restoredTop sz="94694"/>
  </p:normalViewPr>
  <p:slideViewPr>
    <p:cSldViewPr snapToGrid="0" snapToObjects="1">
      <p:cViewPr varScale="1">
        <p:scale>
          <a:sx n="128" d="100"/>
          <a:sy n="128" d="100"/>
        </p:scale>
        <p:origin x="4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D4A213A3-10E9-421F-81BE-56E0786AB515}" type="datetime2">
              <a:rPr lang="en-US" smtClean="0"/>
              <a:t>Thursday, September 24, 2020</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227831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0076A27-8146-4F75-9851-A83577C6FD8A}" type="datetime2">
              <a:rPr lang="en-US" smtClean="0"/>
              <a:t>Thursday, September 24, 2020</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9583793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10076A27-8146-4F75-9851-A83577C6FD8A}" type="datetime2">
              <a:rPr lang="en-US" smtClean="0"/>
              <a:t>Thursday, September 24, 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65830135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10076A27-8146-4F75-9851-A83577C6FD8A}" type="datetime2">
              <a:rPr lang="en-US" smtClean="0"/>
              <a:t>Thursday, September 24, 2020</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6931362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0076A27-8146-4F75-9851-A83577C6FD8A}" type="datetime2">
              <a:rPr lang="en-US" smtClean="0"/>
              <a:t>Thursday, September 24, 2020</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6067845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0076A27-8146-4F75-9851-A83577C6FD8A}" type="datetime2">
              <a:rPr lang="en-US" smtClean="0"/>
              <a:t>Thursday, September 24,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547822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0076A27-8146-4F75-9851-A83577C6FD8A}" type="datetime2">
              <a:rPr lang="en-US" smtClean="0"/>
              <a:t>Thursday, September 24,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5639454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D5DABC0-2199-478F-BA77-33A651B6CB89}" type="datetime2">
              <a:rPr lang="en-US" smtClean="0"/>
              <a:t>Thursday, September 24,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1455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72230C6-DF61-47F4-B8C5-1B70E884BF06}" type="datetime2">
              <a:rPr lang="en-US" smtClean="0"/>
              <a:t>Thursday, September 24, 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3053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12B50C-7EEE-46CD-BAF7-BBC4026D959A}" type="datetime2">
              <a:rPr lang="en-US" smtClean="0"/>
              <a:t>Thursday, September 24,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85666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D4211C4-AE09-4254-A5E3-6DA9B099C971}" type="datetime2">
              <a:rPr lang="en-US" smtClean="0"/>
              <a:t>Thursday, September 24, 2020</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04104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81742C3-E082-4760-93B2-E209268DD00C}" type="datetime2">
              <a:rPr lang="en-US" smtClean="0"/>
              <a:t>Thursday, September 24,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927031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B6FC950-F824-48B9-B984-CAEE265865E5}" type="datetime2">
              <a:rPr lang="en-US" smtClean="0"/>
              <a:t>Thursday, September 24,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6814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C8E3A0F-68E7-4D17-BB84-ED1BA4F6AC6B}" type="datetime2">
              <a:rPr lang="en-US" smtClean="0"/>
              <a:t>Thursday, September 24,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5448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7BC4F-EDA1-4BA2-BFF3-FE5B31CCB58B}" type="datetime2">
              <a:rPr lang="en-US" smtClean="0"/>
              <a:t>Thursday, September 24, 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18534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AAE694C-1394-4838-A564-7380835C2E77}" type="datetime2">
              <a:rPr lang="en-US" smtClean="0"/>
              <a:t>Thursday, September 24, 2020</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7630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AB84B19-1A00-4EDB-8425-E1827A377364}" type="datetime2">
              <a:rPr lang="en-US" smtClean="0"/>
              <a:t>Thursday, September 24, 2020</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65516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0076A27-8146-4F75-9851-A83577C6FD8A}" type="datetime2">
              <a:rPr lang="en-US" smtClean="0"/>
              <a:t>Thursday, September 24, 2020</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55339110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ber.ac.uk/en/is/it-services/vpn/"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https://www.aber.ac.uk/en/media/departmental/tfts/tftsdocen/HP-Zcentral-Remote-Boost-setup-guide.pdf" TargetMode="External"/><Relationship Id="rId5" Type="http://schemas.openxmlformats.org/officeDocument/2006/relationships/hyperlink" Target="https://www.dropbox.com/s/8eo609ig42zo3as/AVID%20SETUP%20AND%20BASIC%20OPERATIONv3.pdf?dl=0" TargetMode="External"/><Relationship Id="rId4" Type="http://schemas.openxmlformats.org/officeDocument/2006/relationships/hyperlink" Target="https://www.aber.ac.uk/en/media/departmental/tfts/tftsdocen/HP-Zcentral-Remote-Boost-setup-guide.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ber.ac.uk/en/is/it-services/vp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mailto:is@aber.ac.u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https://tftsbookings.aber.ac.uk/default.aspx"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mailto:https://www.aber.ac.uk/en/media/departmental/tfts/tftsdocen/HP-Zcentral-Remote-Boost-setup-guide.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zcentral-connect.aber.ac.uk/"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C8B69-D3F8-43A2-BA5B-020AF19CBA5C}"/>
              </a:ext>
            </a:extLst>
          </p:cNvPr>
          <p:cNvPicPr>
            <a:picLocks noChangeAspect="1"/>
          </p:cNvPicPr>
          <p:nvPr/>
        </p:nvPicPr>
        <p:blipFill rotWithShape="1">
          <a:blip r:embed="rId2">
            <a:duotone>
              <a:prstClr val="black"/>
              <a:schemeClr val="accent5">
                <a:tint val="45000"/>
                <a:satMod val="400000"/>
              </a:schemeClr>
            </a:duotone>
            <a:alphaModFix amt="25000"/>
          </a:blip>
          <a:srcRect t="28417" r="9090" b="-1"/>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DA65FE52-07BD-6142-8A27-492DF2B58D8B}"/>
              </a:ext>
            </a:extLst>
          </p:cNvPr>
          <p:cNvSpPr>
            <a:spLocks noGrp="1"/>
          </p:cNvSpPr>
          <p:nvPr>
            <p:ph type="ctrTitle"/>
          </p:nvPr>
        </p:nvSpPr>
        <p:spPr>
          <a:xfrm>
            <a:off x="1154954" y="2099733"/>
            <a:ext cx="8827245" cy="2677648"/>
          </a:xfrm>
        </p:spPr>
        <p:txBody>
          <a:bodyPr>
            <a:normAutofit/>
          </a:bodyPr>
          <a:lstStyle/>
          <a:p>
            <a:r>
              <a:rPr lang="en-US" dirty="0"/>
              <a:t>remotely accessing</a:t>
            </a:r>
            <a:br>
              <a:rPr lang="en-US" dirty="0"/>
            </a:br>
            <a:r>
              <a:rPr lang="en-US" dirty="0" err="1"/>
              <a:t>tfts</a:t>
            </a:r>
            <a:r>
              <a:rPr lang="en-US" dirty="0"/>
              <a:t> computers</a:t>
            </a:r>
          </a:p>
        </p:txBody>
      </p:sp>
      <p:sp>
        <p:nvSpPr>
          <p:cNvPr id="3" name="Subtitle 2">
            <a:extLst>
              <a:ext uri="{FF2B5EF4-FFF2-40B4-BE49-F238E27FC236}">
                <a16:creationId xmlns:a16="http://schemas.microsoft.com/office/drawing/2014/main" id="{139B4A42-6B83-0B46-8DEE-6A8A631C0056}"/>
              </a:ext>
            </a:extLst>
          </p:cNvPr>
          <p:cNvSpPr>
            <a:spLocks noGrp="1"/>
          </p:cNvSpPr>
          <p:nvPr>
            <p:ph type="subTitle" idx="1"/>
          </p:nvPr>
        </p:nvSpPr>
        <p:spPr>
          <a:xfrm>
            <a:off x="1154954" y="4777380"/>
            <a:ext cx="8827245" cy="861420"/>
          </a:xfrm>
        </p:spPr>
        <p:txBody>
          <a:bodyPr>
            <a:normAutofit/>
          </a:bodyPr>
          <a:lstStyle/>
          <a:p>
            <a:pPr>
              <a:lnSpc>
                <a:spcPct val="90000"/>
              </a:lnSpc>
            </a:pPr>
            <a:r>
              <a:rPr lang="en-US" sz="1500" dirty="0"/>
              <a:t>An introduction to accessing the Department’s computers and software</a:t>
            </a:r>
          </a:p>
          <a:p>
            <a:pPr>
              <a:lnSpc>
                <a:spcPct val="90000"/>
              </a:lnSpc>
            </a:pPr>
            <a:r>
              <a:rPr lang="en-US" sz="1500" dirty="0"/>
              <a:t>for staff and students</a:t>
            </a:r>
          </a:p>
        </p:txBody>
      </p:sp>
    </p:spTree>
    <p:extLst>
      <p:ext uri="{BB962C8B-B14F-4D97-AF65-F5344CB8AC3E}">
        <p14:creationId xmlns:p14="http://schemas.microsoft.com/office/powerpoint/2010/main" val="4058707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37D23124-DEBE-7445-9C8A-FCB104EAC930}"/>
              </a:ext>
            </a:extLst>
          </p:cNvPr>
          <p:cNvSpPr>
            <a:spLocks noGrp="1"/>
          </p:cNvSpPr>
          <p:nvPr>
            <p:ph type="title"/>
          </p:nvPr>
        </p:nvSpPr>
        <p:spPr>
          <a:xfrm>
            <a:off x="994087" y="1130603"/>
            <a:ext cx="3342442" cy="4596794"/>
          </a:xfrm>
        </p:spPr>
        <p:txBody>
          <a:bodyPr anchor="ctr">
            <a:normAutofit/>
          </a:bodyPr>
          <a:lstStyle/>
          <a:p>
            <a:r>
              <a:rPr lang="en-US" sz="3200" dirty="0">
                <a:solidFill>
                  <a:srgbClr val="EBEBEB"/>
                </a:solidFill>
              </a:rPr>
              <a:t>For Further Info</a:t>
            </a:r>
          </a:p>
        </p:txBody>
      </p:sp>
      <p:sp>
        <p:nvSpPr>
          <p:cNvPr id="3" name="Content Placeholder 2">
            <a:extLst>
              <a:ext uri="{FF2B5EF4-FFF2-40B4-BE49-F238E27FC236}">
                <a16:creationId xmlns:a16="http://schemas.microsoft.com/office/drawing/2014/main" id="{47C2593B-9946-AD4A-AAF5-8B09E9450A5C}"/>
              </a:ext>
            </a:extLst>
          </p:cNvPr>
          <p:cNvSpPr>
            <a:spLocks noGrp="1"/>
          </p:cNvSpPr>
          <p:nvPr>
            <p:ph idx="1"/>
          </p:nvPr>
        </p:nvSpPr>
        <p:spPr>
          <a:xfrm>
            <a:off x="5290077" y="437513"/>
            <a:ext cx="5502614" cy="5954325"/>
          </a:xfrm>
        </p:spPr>
        <p:txBody>
          <a:bodyPr anchor="ctr">
            <a:normAutofit/>
          </a:bodyPr>
          <a:lstStyle/>
          <a:p>
            <a:r>
              <a:rPr lang="en-US" sz="2000" dirty="0"/>
              <a:t>University VPN</a:t>
            </a:r>
            <a:br>
              <a:rPr lang="en-US" sz="2000" dirty="0"/>
            </a:br>
            <a:r>
              <a:rPr lang="en-US" sz="2000">
                <a:hlinkClick r:id="rId3"/>
              </a:rPr>
              <a:t>https://www.aber.ac.uk/en/is/it-services/vpn/</a:t>
            </a:r>
            <a:br>
              <a:rPr lang="en-US" sz="2000" dirty="0"/>
            </a:br>
            <a:endParaRPr lang="en-US" sz="2000" dirty="0"/>
          </a:p>
          <a:p>
            <a:r>
              <a:rPr lang="en-US" sz="2000" dirty="0"/>
              <a:t>ZCentral Remote Boost setup guide</a:t>
            </a:r>
            <a:br>
              <a:rPr lang="en-US" sz="2000" dirty="0"/>
            </a:br>
            <a:r>
              <a:rPr lang="en-US" sz="2000">
                <a:hlinkClick r:id="rId4"/>
              </a:rPr>
              <a:t>https://www.aber.ac.uk/en/media/departmental/tfts/tftsdocen/HP-Zcentral-Remote-Boost-setup-guide.pdf</a:t>
            </a:r>
            <a:br>
              <a:rPr lang="en-US" sz="2000" dirty="0"/>
            </a:br>
            <a:endParaRPr lang="en-US" sz="2000" dirty="0"/>
          </a:p>
          <a:p>
            <a:r>
              <a:rPr lang="en-US" sz="2000" dirty="0"/>
              <a:t>Avid Setup and Basic Operation</a:t>
            </a:r>
            <a:br>
              <a:rPr lang="en-US" sz="2000" dirty="0"/>
            </a:br>
            <a:r>
              <a:rPr lang="en-US" sz="2000">
                <a:hlinkClick r:id="rId5"/>
              </a:rPr>
              <a:t>https://www.dropbox.com/s/8eo609ig42zo3as/AVID%20SETUP%20AND%20BASIC%20OPERATIONv3.pdf?dl=0</a:t>
            </a:r>
            <a:br>
              <a:rPr lang="en-US" sz="2000"/>
            </a:br>
            <a:endParaRPr lang="en-US" sz="2000"/>
          </a:p>
          <a:p>
            <a:r>
              <a:rPr lang="en-US" sz="2000" dirty="0"/>
              <a:t>Or contact me;</a:t>
            </a:r>
          </a:p>
          <a:p>
            <a:pPr marL="0" indent="0">
              <a:buNone/>
            </a:pPr>
            <a:r>
              <a:rPr lang="en-US" sz="2000" dirty="0"/>
              <a:t>				</a:t>
            </a:r>
            <a:r>
              <a:rPr lang="en-US" sz="2000" dirty="0">
                <a:hlinkClick r:id="rId6"/>
              </a:rPr>
              <a:t>jsl11@aber.ac.uk</a:t>
            </a:r>
            <a:endParaRPr lang="en-US" sz="2000" dirty="0"/>
          </a:p>
          <a:p>
            <a:endParaRPr lang="en-US" sz="2000" dirty="0"/>
          </a:p>
        </p:txBody>
      </p:sp>
    </p:spTree>
    <p:extLst>
      <p:ext uri="{BB962C8B-B14F-4D97-AF65-F5344CB8AC3E}">
        <p14:creationId xmlns:p14="http://schemas.microsoft.com/office/powerpoint/2010/main" val="151898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63C7B74-0C3B-604E-B98E-D3FE4D4C938D}"/>
              </a:ext>
            </a:extLst>
          </p:cNvPr>
          <p:cNvSpPr>
            <a:spLocks noGrp="1"/>
          </p:cNvSpPr>
          <p:nvPr>
            <p:ph type="title"/>
          </p:nvPr>
        </p:nvSpPr>
        <p:spPr>
          <a:xfrm>
            <a:off x="994087" y="1130603"/>
            <a:ext cx="3342442" cy="4596794"/>
          </a:xfrm>
        </p:spPr>
        <p:txBody>
          <a:bodyPr anchor="ctr">
            <a:normAutofit/>
          </a:bodyPr>
          <a:lstStyle/>
          <a:p>
            <a:r>
              <a:rPr lang="en-US" sz="3200" dirty="0">
                <a:solidFill>
                  <a:srgbClr val="EBEBEB"/>
                </a:solidFill>
              </a:rPr>
              <a:t>The Basics </a:t>
            </a:r>
          </a:p>
        </p:txBody>
      </p:sp>
      <p:sp>
        <p:nvSpPr>
          <p:cNvPr id="3" name="Content Placeholder 2">
            <a:extLst>
              <a:ext uri="{FF2B5EF4-FFF2-40B4-BE49-F238E27FC236}">
                <a16:creationId xmlns:a16="http://schemas.microsoft.com/office/drawing/2014/main" id="{09F0EFDC-566E-D143-B1BC-8C68DC4C7F96}"/>
              </a:ext>
            </a:extLst>
          </p:cNvPr>
          <p:cNvSpPr>
            <a:spLocks noGrp="1"/>
          </p:cNvSpPr>
          <p:nvPr>
            <p:ph idx="1"/>
          </p:nvPr>
        </p:nvSpPr>
        <p:spPr>
          <a:xfrm>
            <a:off x="5142960" y="437513"/>
            <a:ext cx="6734301" cy="5954325"/>
          </a:xfrm>
        </p:spPr>
        <p:txBody>
          <a:bodyPr anchor="ctr">
            <a:normAutofit/>
          </a:bodyPr>
          <a:lstStyle/>
          <a:p>
            <a:r>
              <a:rPr lang="en-US" sz="2000" dirty="0"/>
              <a:t>By remotely accessing the department’s high-end workstation computers you can take advantage of their processing power and software licenses via any internet equipped computer.</a:t>
            </a:r>
          </a:p>
          <a:p>
            <a:r>
              <a:rPr lang="en-US" sz="2000" dirty="0"/>
              <a:t>You can connect from any of the public service machines in the Hugh Owen library and Rosser Lounge.</a:t>
            </a:r>
          </a:p>
          <a:p>
            <a:r>
              <a:rPr lang="en-US" sz="2000" dirty="0"/>
              <a:t>You can also configure your own personal computer for this purpose.</a:t>
            </a:r>
          </a:p>
          <a:p>
            <a:r>
              <a:rPr lang="en-US" sz="1800" dirty="0"/>
              <a:t>You will need;</a:t>
            </a:r>
          </a:p>
          <a:p>
            <a:pPr lvl="1"/>
            <a:r>
              <a:rPr lang="en-US" dirty="0"/>
              <a:t>A Mac/Windows/Linux computer and Broadband internet connection capable of playing HD </a:t>
            </a:r>
            <a:r>
              <a:rPr lang="en-US" dirty="0" err="1"/>
              <a:t>Youtube</a:t>
            </a:r>
            <a:r>
              <a:rPr lang="en-US" dirty="0"/>
              <a:t> streams.</a:t>
            </a:r>
          </a:p>
          <a:p>
            <a:pPr lvl="1"/>
            <a:r>
              <a:rPr lang="en-US" dirty="0"/>
              <a:t>VPN</a:t>
            </a:r>
          </a:p>
          <a:p>
            <a:pPr lvl="1"/>
            <a:r>
              <a:rPr lang="en-US" dirty="0"/>
              <a:t>Remote Access software</a:t>
            </a:r>
          </a:p>
          <a:p>
            <a:pPr lvl="1"/>
            <a:endParaRPr lang="en-US" dirty="0"/>
          </a:p>
          <a:p>
            <a:endParaRPr lang="en-US" sz="2000" dirty="0"/>
          </a:p>
          <a:p>
            <a:endParaRPr lang="en-US" sz="2000" dirty="0"/>
          </a:p>
        </p:txBody>
      </p:sp>
    </p:spTree>
    <p:extLst>
      <p:ext uri="{BB962C8B-B14F-4D97-AF65-F5344CB8AC3E}">
        <p14:creationId xmlns:p14="http://schemas.microsoft.com/office/powerpoint/2010/main" val="4042011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63C7B74-0C3B-604E-B98E-D3FE4D4C938D}"/>
              </a:ext>
            </a:extLst>
          </p:cNvPr>
          <p:cNvSpPr>
            <a:spLocks noGrp="1"/>
          </p:cNvSpPr>
          <p:nvPr>
            <p:ph type="title"/>
          </p:nvPr>
        </p:nvSpPr>
        <p:spPr>
          <a:xfrm>
            <a:off x="994087" y="1130603"/>
            <a:ext cx="3342442" cy="4596794"/>
          </a:xfrm>
        </p:spPr>
        <p:txBody>
          <a:bodyPr anchor="ctr">
            <a:normAutofit/>
          </a:bodyPr>
          <a:lstStyle/>
          <a:p>
            <a:pPr marL="457200" indent="-457200">
              <a:buFont typeface="Arial" panose="020B0604020202020204" pitchFamily="34" charset="0"/>
              <a:buChar char="•"/>
            </a:pPr>
            <a:r>
              <a:rPr lang="en-US" sz="3200" dirty="0">
                <a:solidFill>
                  <a:srgbClr val="EBEBEB"/>
                </a:solidFill>
              </a:rPr>
              <a:t>VPN</a:t>
            </a:r>
          </a:p>
        </p:txBody>
      </p:sp>
      <p:sp>
        <p:nvSpPr>
          <p:cNvPr id="3" name="Content Placeholder 2">
            <a:extLst>
              <a:ext uri="{FF2B5EF4-FFF2-40B4-BE49-F238E27FC236}">
                <a16:creationId xmlns:a16="http://schemas.microsoft.com/office/drawing/2014/main" id="{09F0EFDC-566E-D143-B1BC-8C68DC4C7F96}"/>
              </a:ext>
            </a:extLst>
          </p:cNvPr>
          <p:cNvSpPr>
            <a:spLocks noGrp="1"/>
          </p:cNvSpPr>
          <p:nvPr>
            <p:ph idx="1"/>
          </p:nvPr>
        </p:nvSpPr>
        <p:spPr>
          <a:xfrm>
            <a:off x="5142960" y="437513"/>
            <a:ext cx="6734301" cy="5954325"/>
          </a:xfrm>
        </p:spPr>
        <p:txBody>
          <a:bodyPr anchor="ctr">
            <a:normAutofit fontScale="92500" lnSpcReduction="10000"/>
          </a:bodyPr>
          <a:lstStyle/>
          <a:p>
            <a:r>
              <a:rPr lang="en-US" sz="2000" dirty="0"/>
              <a:t>To access the network from off-campus you need to set up the University’s VPN on your computer.</a:t>
            </a:r>
          </a:p>
          <a:p>
            <a:r>
              <a:rPr lang="en-US" sz="2000" dirty="0"/>
              <a:t>For instructions on installing and configuring the University’s VPN client go to:</a:t>
            </a:r>
            <a:br>
              <a:rPr lang="en-US" sz="2000" dirty="0"/>
            </a:br>
            <a:br>
              <a:rPr lang="en-US" sz="2000" dirty="0"/>
            </a:br>
            <a:r>
              <a:rPr lang="en-US" sz="2000" dirty="0">
                <a:hlinkClick r:id="rId3"/>
              </a:rPr>
              <a:t>https://www.aber.ac.uk/en/is/it-services/vpn/</a:t>
            </a:r>
            <a:endParaRPr lang="en-US" sz="2000" dirty="0"/>
          </a:p>
          <a:p>
            <a:endParaRPr lang="en-US" sz="2000" dirty="0"/>
          </a:p>
          <a:p>
            <a:r>
              <a:rPr lang="en-US" sz="2000" dirty="0"/>
              <a:t>The process requires the creation of a multi-factor authentication token. It is advised that you set up the MFA app on a smartphone or other portable device.</a:t>
            </a:r>
            <a:br>
              <a:rPr lang="en-US" sz="2000" dirty="0"/>
            </a:br>
            <a:r>
              <a:rPr lang="en-US" sz="2000" dirty="0"/>
              <a:t>With your device on campus and connected to the university network you can then create the authentication token yourself by following the online instructions. Otherwise you will need to ask the Information Services helpdesk for assistance.</a:t>
            </a:r>
            <a:br>
              <a:rPr lang="en-US" sz="2000" dirty="0"/>
            </a:br>
            <a:br>
              <a:rPr lang="en-US" sz="2000" dirty="0"/>
            </a:br>
            <a:r>
              <a:rPr lang="en-US" sz="2000" dirty="0"/>
              <a:t>They can be contacted at:</a:t>
            </a:r>
            <a:br>
              <a:rPr lang="en-US" sz="2000" dirty="0"/>
            </a:br>
            <a:br>
              <a:rPr lang="en-US" sz="2000" dirty="0"/>
            </a:br>
            <a:r>
              <a:rPr lang="en-US" sz="2000" dirty="0">
                <a:hlinkClick r:id="rId4"/>
              </a:rPr>
              <a:t>is@aber.ac.uk</a:t>
            </a:r>
            <a:endParaRPr lang="en-US" sz="2000" dirty="0"/>
          </a:p>
          <a:p>
            <a:endParaRPr lang="en-US" sz="2000" dirty="0"/>
          </a:p>
        </p:txBody>
      </p:sp>
    </p:spTree>
    <p:extLst>
      <p:ext uri="{BB962C8B-B14F-4D97-AF65-F5344CB8AC3E}">
        <p14:creationId xmlns:p14="http://schemas.microsoft.com/office/powerpoint/2010/main" val="190304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63C7B74-0C3B-604E-B98E-D3FE4D4C938D}"/>
              </a:ext>
            </a:extLst>
          </p:cNvPr>
          <p:cNvSpPr>
            <a:spLocks noGrp="1"/>
          </p:cNvSpPr>
          <p:nvPr>
            <p:ph type="title"/>
          </p:nvPr>
        </p:nvSpPr>
        <p:spPr>
          <a:xfrm>
            <a:off x="994087" y="1130603"/>
            <a:ext cx="3578421" cy="4596794"/>
          </a:xfrm>
        </p:spPr>
        <p:txBody>
          <a:bodyPr anchor="ctr">
            <a:normAutofit/>
          </a:bodyPr>
          <a:lstStyle/>
          <a:p>
            <a:pPr marL="457200" indent="-457200">
              <a:buFont typeface="Arial" panose="020B0604020202020204" pitchFamily="34" charset="0"/>
              <a:buChar char="•"/>
            </a:pPr>
            <a:r>
              <a:rPr lang="en-US" sz="3200" dirty="0">
                <a:solidFill>
                  <a:srgbClr val="EBEBEB"/>
                </a:solidFill>
              </a:rPr>
              <a:t>HP </a:t>
            </a:r>
            <a:r>
              <a:rPr lang="en-US" sz="3200" dirty="0" err="1">
                <a:solidFill>
                  <a:srgbClr val="EBEBEB"/>
                </a:solidFill>
              </a:rPr>
              <a:t>ZCentral</a:t>
            </a:r>
            <a:r>
              <a:rPr lang="en-US" sz="3200" dirty="0">
                <a:solidFill>
                  <a:srgbClr val="EBEBEB"/>
                </a:solidFill>
              </a:rPr>
              <a:t> Remote Boost</a:t>
            </a:r>
          </a:p>
        </p:txBody>
      </p:sp>
      <p:sp>
        <p:nvSpPr>
          <p:cNvPr id="3" name="Content Placeholder 2">
            <a:extLst>
              <a:ext uri="{FF2B5EF4-FFF2-40B4-BE49-F238E27FC236}">
                <a16:creationId xmlns:a16="http://schemas.microsoft.com/office/drawing/2014/main" id="{09F0EFDC-566E-D143-B1BC-8C68DC4C7F96}"/>
              </a:ext>
            </a:extLst>
          </p:cNvPr>
          <p:cNvSpPr>
            <a:spLocks noGrp="1"/>
          </p:cNvSpPr>
          <p:nvPr>
            <p:ph idx="1"/>
          </p:nvPr>
        </p:nvSpPr>
        <p:spPr>
          <a:xfrm>
            <a:off x="5142960" y="437513"/>
            <a:ext cx="6734301" cy="5954325"/>
          </a:xfrm>
        </p:spPr>
        <p:txBody>
          <a:bodyPr anchor="ctr">
            <a:normAutofit/>
          </a:bodyPr>
          <a:lstStyle/>
          <a:p>
            <a:r>
              <a:rPr lang="en-US" sz="2000" dirty="0"/>
              <a:t>This is the remote access software itself.</a:t>
            </a:r>
          </a:p>
          <a:p>
            <a:r>
              <a:rPr lang="en-US" sz="2000" dirty="0"/>
              <a:t>It comprises of two components;</a:t>
            </a:r>
            <a:br>
              <a:rPr lang="en-US" sz="2000" dirty="0"/>
            </a:br>
            <a:r>
              <a:rPr lang="en-US" dirty="0"/>
              <a:t>HP </a:t>
            </a:r>
            <a:r>
              <a:rPr lang="en-US" dirty="0" err="1"/>
              <a:t>ZCentral</a:t>
            </a:r>
            <a:r>
              <a:rPr lang="en-US" dirty="0"/>
              <a:t> Remote Boost</a:t>
            </a:r>
            <a:br>
              <a:rPr lang="en-US" dirty="0"/>
            </a:br>
            <a:r>
              <a:rPr lang="en-US" dirty="0"/>
              <a:t>HP </a:t>
            </a:r>
            <a:r>
              <a:rPr lang="en-US" dirty="0" err="1"/>
              <a:t>ZCentral</a:t>
            </a:r>
            <a:r>
              <a:rPr lang="en-US" dirty="0"/>
              <a:t> Connect Client</a:t>
            </a:r>
          </a:p>
          <a:p>
            <a:r>
              <a:rPr lang="en-US" sz="2000" dirty="0"/>
              <a:t>To download the installers go to the ‘Useful Links’ section of the Connect2 front page:</a:t>
            </a:r>
            <a:br>
              <a:rPr lang="en-US" sz="1000" dirty="0"/>
            </a:br>
            <a:br>
              <a:rPr lang="en-US" sz="2000" dirty="0"/>
            </a:br>
            <a:r>
              <a:rPr lang="en-US" sz="1600" dirty="0">
                <a:hlinkClick r:id="rId3"/>
              </a:rPr>
              <a:t>https://</a:t>
            </a:r>
            <a:r>
              <a:rPr lang="en-US" sz="1600" dirty="0" err="1">
                <a:hlinkClick r:id="rId3"/>
              </a:rPr>
              <a:t>tftsbookings.aber.ac.uk</a:t>
            </a:r>
            <a:r>
              <a:rPr lang="en-US" sz="1600" dirty="0">
                <a:hlinkClick r:id="rId3"/>
              </a:rPr>
              <a:t>/</a:t>
            </a:r>
            <a:r>
              <a:rPr lang="en-US" sz="1600" dirty="0" err="1">
                <a:hlinkClick r:id="rId3"/>
              </a:rPr>
              <a:t>default.aspx</a:t>
            </a:r>
            <a:br>
              <a:rPr lang="en-US" sz="2000" dirty="0"/>
            </a:br>
            <a:endParaRPr lang="en-US" sz="2000" dirty="0"/>
          </a:p>
          <a:p>
            <a:r>
              <a:rPr lang="en-US" sz="2000" dirty="0"/>
              <a:t>Full instructions for installing and configuring </a:t>
            </a:r>
            <a:r>
              <a:rPr lang="en-US" sz="2000" dirty="0" err="1"/>
              <a:t>ZCentral</a:t>
            </a:r>
            <a:r>
              <a:rPr lang="en-US" sz="2000" dirty="0"/>
              <a:t> Remote Boost can be found at the following link:</a:t>
            </a:r>
            <a:br>
              <a:rPr lang="en-US" sz="2000" dirty="0"/>
            </a:br>
            <a:br>
              <a:rPr lang="en-US" sz="2000" dirty="0"/>
            </a:br>
            <a:r>
              <a:rPr lang="en-US" sz="1200" dirty="0">
                <a:hlinkClick r:id="rId4"/>
              </a:rPr>
              <a:t>https://</a:t>
            </a:r>
            <a:r>
              <a:rPr lang="en-US" sz="1200" dirty="0" err="1">
                <a:hlinkClick r:id="rId4"/>
              </a:rPr>
              <a:t>www.aber.ac.uk</a:t>
            </a:r>
            <a:r>
              <a:rPr lang="en-US" sz="1200" dirty="0">
                <a:hlinkClick r:id="rId4"/>
              </a:rPr>
              <a:t>/</a:t>
            </a:r>
            <a:r>
              <a:rPr lang="en-US" sz="1200" dirty="0" err="1">
                <a:hlinkClick r:id="rId4"/>
              </a:rPr>
              <a:t>en</a:t>
            </a:r>
            <a:r>
              <a:rPr lang="en-US" sz="1200" dirty="0">
                <a:hlinkClick r:id="rId4"/>
              </a:rPr>
              <a:t>/media/departmental/</a:t>
            </a:r>
            <a:r>
              <a:rPr lang="en-US" sz="1200" dirty="0" err="1">
                <a:hlinkClick r:id="rId4"/>
              </a:rPr>
              <a:t>tfts</a:t>
            </a:r>
            <a:r>
              <a:rPr lang="en-US" sz="1200" dirty="0">
                <a:hlinkClick r:id="rId4"/>
              </a:rPr>
              <a:t>/</a:t>
            </a:r>
            <a:r>
              <a:rPr lang="en-US" sz="1200" dirty="0" err="1">
                <a:hlinkClick r:id="rId4"/>
              </a:rPr>
              <a:t>tftsdocen</a:t>
            </a:r>
            <a:r>
              <a:rPr lang="en-US" sz="1200" dirty="0">
                <a:hlinkClick r:id="rId4"/>
              </a:rPr>
              <a:t>/HP-</a:t>
            </a:r>
            <a:r>
              <a:rPr lang="en-US" sz="1200" dirty="0" err="1">
                <a:hlinkClick r:id="rId4"/>
              </a:rPr>
              <a:t>Zcentral</a:t>
            </a:r>
            <a:r>
              <a:rPr lang="en-US" sz="1200" dirty="0">
                <a:hlinkClick r:id="rId4"/>
              </a:rPr>
              <a:t>-Remote-Boost-setup-</a:t>
            </a:r>
            <a:r>
              <a:rPr lang="en-US" sz="1200" dirty="0" err="1">
                <a:hlinkClick r:id="rId4"/>
              </a:rPr>
              <a:t>guide.pdf</a:t>
            </a:r>
            <a:endParaRPr lang="en-US" sz="1200" dirty="0"/>
          </a:p>
        </p:txBody>
      </p:sp>
    </p:spTree>
    <p:extLst>
      <p:ext uri="{BB962C8B-B14F-4D97-AF65-F5344CB8AC3E}">
        <p14:creationId xmlns:p14="http://schemas.microsoft.com/office/powerpoint/2010/main" val="279121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500"/>
                            </p:stCondLst>
                            <p:childTnLst>
                              <p:par>
                                <p:cTn id="13" presetID="22" presetClass="entr" presetSubtype="8" fill="hold" nodeType="after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3000"/>
                            </p:stCondLst>
                            <p:childTnLst>
                              <p:par>
                                <p:cTn id="17" presetID="22" presetClass="entr" presetSubtype="8" fill="hold" nodeType="afterEffect">
                                  <p:stCondLst>
                                    <p:cond delay="2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500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63C7B74-0C3B-604E-B98E-D3FE4D4C938D}"/>
              </a:ext>
            </a:extLst>
          </p:cNvPr>
          <p:cNvSpPr>
            <a:spLocks noGrp="1"/>
          </p:cNvSpPr>
          <p:nvPr>
            <p:ph type="title"/>
          </p:nvPr>
        </p:nvSpPr>
        <p:spPr>
          <a:xfrm>
            <a:off x="994087" y="1837040"/>
            <a:ext cx="3834134" cy="4050997"/>
          </a:xfrm>
        </p:spPr>
        <p:txBody>
          <a:bodyPr anchor="ctr">
            <a:normAutofit/>
          </a:bodyPr>
          <a:lstStyle/>
          <a:p>
            <a:pPr marL="457200" indent="-457200">
              <a:buFont typeface="Arial" panose="020B0604020202020204" pitchFamily="34" charset="0"/>
              <a:buChar char="•"/>
            </a:pPr>
            <a:r>
              <a:rPr lang="en-US" sz="3200" dirty="0">
                <a:solidFill>
                  <a:srgbClr val="EBEBEB"/>
                </a:solidFill>
              </a:rPr>
              <a:t>HP </a:t>
            </a:r>
            <a:r>
              <a:rPr lang="en-US" sz="3200" dirty="0" err="1">
                <a:solidFill>
                  <a:srgbClr val="EBEBEB"/>
                </a:solidFill>
              </a:rPr>
              <a:t>ZCentral</a:t>
            </a:r>
            <a:br>
              <a:rPr lang="en-US" sz="3200" dirty="0">
                <a:solidFill>
                  <a:srgbClr val="EBEBEB"/>
                </a:solidFill>
              </a:rPr>
            </a:br>
            <a:r>
              <a:rPr lang="en-US" sz="3200" dirty="0">
                <a:solidFill>
                  <a:srgbClr val="EBEBEB"/>
                </a:solidFill>
              </a:rPr>
              <a:t>Remote Boost</a:t>
            </a:r>
          </a:p>
        </p:txBody>
      </p:sp>
      <p:sp>
        <p:nvSpPr>
          <p:cNvPr id="3" name="Content Placeholder 2">
            <a:extLst>
              <a:ext uri="{FF2B5EF4-FFF2-40B4-BE49-F238E27FC236}">
                <a16:creationId xmlns:a16="http://schemas.microsoft.com/office/drawing/2014/main" id="{09F0EFDC-566E-D143-B1BC-8C68DC4C7F96}"/>
              </a:ext>
            </a:extLst>
          </p:cNvPr>
          <p:cNvSpPr>
            <a:spLocks noGrp="1"/>
          </p:cNvSpPr>
          <p:nvPr>
            <p:ph idx="1"/>
          </p:nvPr>
        </p:nvSpPr>
        <p:spPr>
          <a:xfrm>
            <a:off x="5142960" y="437513"/>
            <a:ext cx="6734301" cy="5954325"/>
          </a:xfrm>
        </p:spPr>
        <p:txBody>
          <a:bodyPr anchor="ctr">
            <a:normAutofit/>
          </a:bodyPr>
          <a:lstStyle/>
          <a:p>
            <a:r>
              <a:rPr lang="en-US" sz="2000" dirty="0"/>
              <a:t>Once you’ve got the VPN and Remote Boost set up you’re ready to connect to the department’s computers.</a:t>
            </a:r>
            <a:br>
              <a:rPr lang="en-US" sz="2000" dirty="0"/>
            </a:br>
            <a:endParaRPr lang="en-US" sz="2000" dirty="0"/>
          </a:p>
          <a:p>
            <a:endParaRPr lang="en-US" sz="2000" dirty="0"/>
          </a:p>
        </p:txBody>
      </p:sp>
      <p:sp>
        <p:nvSpPr>
          <p:cNvPr id="23" name="Title 1">
            <a:extLst>
              <a:ext uri="{FF2B5EF4-FFF2-40B4-BE49-F238E27FC236}">
                <a16:creationId xmlns:a16="http://schemas.microsoft.com/office/drawing/2014/main" id="{1C8FDF94-31EE-8045-B07F-E4E1CAE8DAD4}"/>
              </a:ext>
            </a:extLst>
          </p:cNvPr>
          <p:cNvSpPr txBox="1">
            <a:spLocks/>
          </p:cNvSpPr>
          <p:nvPr/>
        </p:nvSpPr>
        <p:spPr bwMode="gray">
          <a:xfrm>
            <a:off x="994087" y="945248"/>
            <a:ext cx="3342442" cy="3365197"/>
          </a:xfrm>
          <a:prstGeom prst="rect">
            <a:avLst/>
          </a:prstGeom>
          <a:ln>
            <a:noFill/>
          </a:ln>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US" sz="3200" dirty="0">
                <a:solidFill>
                  <a:srgbClr val="EBEBEB"/>
                </a:solidFill>
              </a:rPr>
              <a:t>VPN</a:t>
            </a:r>
            <a:r>
              <a:rPr lang="en-US" sz="3200" b="1" dirty="0">
                <a:solidFill>
                  <a:srgbClr val="EBEBEB"/>
                </a:solidFill>
              </a:rPr>
              <a:t> </a:t>
            </a:r>
            <a:r>
              <a:rPr lang="en-US" sz="3200" b="1" dirty="0">
                <a:solidFill>
                  <a:srgbClr val="EBEBEB"/>
                </a:solidFill>
                <a:latin typeface="Wingdings" pitchFamily="2" charset="2"/>
              </a:rPr>
              <a:t>	</a:t>
            </a:r>
            <a:endParaRPr lang="en-US" sz="3200" dirty="0">
              <a:solidFill>
                <a:schemeClr val="tx2">
                  <a:lumMod val="20000"/>
                  <a:lumOff val="80000"/>
                </a:schemeClr>
              </a:solidFill>
              <a:latin typeface="Wingdings" pitchFamily="2" charset="2"/>
            </a:endParaRPr>
          </a:p>
        </p:txBody>
      </p:sp>
      <p:sp>
        <p:nvSpPr>
          <p:cNvPr id="8" name="TextBox 7">
            <a:extLst>
              <a:ext uri="{FF2B5EF4-FFF2-40B4-BE49-F238E27FC236}">
                <a16:creationId xmlns:a16="http://schemas.microsoft.com/office/drawing/2014/main" id="{5D816469-0AE2-7344-9F05-45B8DAAB55A5}"/>
              </a:ext>
            </a:extLst>
          </p:cNvPr>
          <p:cNvSpPr txBox="1"/>
          <p:nvPr/>
        </p:nvSpPr>
        <p:spPr>
          <a:xfrm>
            <a:off x="2977977" y="2382789"/>
            <a:ext cx="1951132" cy="1631216"/>
          </a:xfrm>
          <a:prstGeom prst="rect">
            <a:avLst/>
          </a:prstGeom>
          <a:noFill/>
        </p:spPr>
        <p:txBody>
          <a:bodyPr wrap="square" rtlCol="0">
            <a:spAutoFit/>
          </a:bodyPr>
          <a:lstStyle/>
          <a:p>
            <a:r>
              <a:rPr lang="en-US" sz="3600" dirty="0"/>
              <a:t>✔️</a:t>
            </a:r>
          </a:p>
          <a:p>
            <a:endParaRPr lang="en-US" sz="2400" dirty="0"/>
          </a:p>
          <a:p>
            <a:r>
              <a:rPr lang="en-US" sz="3600" dirty="0"/>
              <a:t>		  ✔️</a:t>
            </a:r>
          </a:p>
        </p:txBody>
      </p:sp>
    </p:spTree>
    <p:extLst>
      <p:ext uri="{BB962C8B-B14F-4D97-AF65-F5344CB8AC3E}">
        <p14:creationId xmlns:p14="http://schemas.microsoft.com/office/powerpoint/2010/main" val="251127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
                                        <p:tgtEl>
                                          <p:spTgt spid="8">
                                            <p:txEl>
                                              <p:pRg st="0" end="0"/>
                                            </p:txEl>
                                          </p:spTgt>
                                        </p:tgtEl>
                                      </p:cBhvr>
                                    </p:animEffect>
                                  </p:childTnLst>
                                </p:cTn>
                              </p:par>
                            </p:childTnLst>
                          </p:cTn>
                        </p:par>
                        <p:par>
                          <p:cTn id="8" fill="hold">
                            <p:stCondLst>
                              <p:cond delay="200"/>
                            </p:stCondLst>
                            <p:childTnLst>
                              <p:par>
                                <p:cTn id="9" presetID="22" presetClass="entr" presetSubtype="4" fill="hold" nodeType="afterEffect">
                                  <p:stCondLst>
                                    <p:cond delay="50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down)">
                                      <p:cBhvr>
                                        <p:cTn id="11" dur="200"/>
                                        <p:tgtEl>
                                          <p:spTgt spid="8">
                                            <p:txEl>
                                              <p:pRg st="2" end="2"/>
                                            </p:txEl>
                                          </p:spTgt>
                                        </p:tgtEl>
                                      </p:cBhvr>
                                    </p:animEffect>
                                  </p:childTnLst>
                                </p:cTn>
                              </p:par>
                            </p:childTnLst>
                          </p:cTn>
                        </p:par>
                        <p:par>
                          <p:cTn id="12" fill="hold">
                            <p:stCondLst>
                              <p:cond delay="900"/>
                            </p:stCondLst>
                            <p:childTnLst>
                              <p:par>
                                <p:cTn id="13" presetID="22" presetClass="entr" presetSubtype="8" fill="hold" nodeType="afterEffect">
                                  <p:stCondLst>
                                    <p:cond delay="1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37D23124-DEBE-7445-9C8A-FCB104EAC930}"/>
              </a:ext>
            </a:extLst>
          </p:cNvPr>
          <p:cNvSpPr>
            <a:spLocks noGrp="1"/>
          </p:cNvSpPr>
          <p:nvPr>
            <p:ph type="title"/>
          </p:nvPr>
        </p:nvSpPr>
        <p:spPr>
          <a:xfrm>
            <a:off x="994087" y="1130603"/>
            <a:ext cx="3342442" cy="4596794"/>
          </a:xfrm>
        </p:spPr>
        <p:txBody>
          <a:bodyPr anchor="ctr">
            <a:normAutofit/>
          </a:bodyPr>
          <a:lstStyle/>
          <a:p>
            <a:r>
              <a:rPr lang="en-US" sz="3200" dirty="0">
                <a:solidFill>
                  <a:srgbClr val="EBEBEB"/>
                </a:solidFill>
              </a:rPr>
              <a:t>The Web Portal</a:t>
            </a:r>
          </a:p>
        </p:txBody>
      </p:sp>
      <p:sp>
        <p:nvSpPr>
          <p:cNvPr id="3" name="Content Placeholder 2">
            <a:extLst>
              <a:ext uri="{FF2B5EF4-FFF2-40B4-BE49-F238E27FC236}">
                <a16:creationId xmlns:a16="http://schemas.microsoft.com/office/drawing/2014/main" id="{47C2593B-9946-AD4A-AAF5-8B09E9450A5C}"/>
              </a:ext>
            </a:extLst>
          </p:cNvPr>
          <p:cNvSpPr>
            <a:spLocks noGrp="1"/>
          </p:cNvSpPr>
          <p:nvPr>
            <p:ph idx="1"/>
          </p:nvPr>
        </p:nvSpPr>
        <p:spPr>
          <a:xfrm>
            <a:off x="5290076" y="437513"/>
            <a:ext cx="6646819" cy="5954325"/>
          </a:xfrm>
        </p:spPr>
        <p:txBody>
          <a:bodyPr anchor="ctr">
            <a:normAutofit fontScale="92500" lnSpcReduction="20000"/>
          </a:bodyPr>
          <a:lstStyle/>
          <a:p>
            <a:r>
              <a:rPr lang="en-US" sz="2000" dirty="0"/>
              <a:t>Connect to the University VPN using </a:t>
            </a:r>
            <a:r>
              <a:rPr lang="en-US" sz="2000" dirty="0" err="1"/>
              <a:t>GlobalProtect</a:t>
            </a:r>
            <a:r>
              <a:rPr lang="en-US" sz="2000" dirty="0"/>
              <a:t>, then open a browser and navigate to:</a:t>
            </a:r>
            <a:br>
              <a:rPr lang="en-US" sz="2000" dirty="0"/>
            </a:br>
            <a:br>
              <a:rPr lang="en-US" sz="2000" dirty="0"/>
            </a:br>
            <a:r>
              <a:rPr lang="en-US" sz="2000" dirty="0">
                <a:hlinkClick r:id="rId3"/>
              </a:rPr>
              <a:t>https://zcentral-connect.aber.ac.uk/</a:t>
            </a:r>
            <a:endParaRPr lang="en-US" sz="2000" dirty="0"/>
          </a:p>
          <a:p>
            <a:endParaRPr lang="en-US" sz="2000" dirty="0"/>
          </a:p>
          <a:p>
            <a:endParaRPr lang="en-US" sz="2000" dirty="0"/>
          </a:p>
          <a:p>
            <a:pPr marL="0" indent="0">
              <a:buNone/>
            </a:pPr>
            <a:br>
              <a:rPr lang="en-US" sz="2000" dirty="0"/>
            </a:br>
            <a:endParaRPr lang="en-US" sz="2000" dirty="0"/>
          </a:p>
          <a:p>
            <a:endParaRPr lang="en-US" sz="2000" dirty="0"/>
          </a:p>
          <a:p>
            <a:pPr marL="0" indent="0">
              <a:buNone/>
            </a:pPr>
            <a:br>
              <a:rPr lang="en-US" sz="2000" dirty="0"/>
            </a:br>
            <a:endParaRPr lang="en-US" sz="2000" dirty="0"/>
          </a:p>
          <a:p>
            <a:endParaRPr lang="en-US" sz="2000" dirty="0"/>
          </a:p>
          <a:p>
            <a:r>
              <a:rPr lang="en-US" sz="2000" dirty="0"/>
              <a:t>Log in with your Aber ID</a:t>
            </a:r>
          </a:p>
          <a:p>
            <a:r>
              <a:rPr lang="en-US" sz="2000" dirty="0"/>
              <a:t>You will be presented with a list of the ‘Pools’ of machines that you have access to.</a:t>
            </a:r>
            <a:br>
              <a:rPr lang="en-US" sz="2000" dirty="0"/>
            </a:br>
            <a:r>
              <a:rPr lang="en-US" sz="2000" dirty="0"/>
              <a:t>Choose the appropriate pool according to your timetable or booking.</a:t>
            </a:r>
            <a:br>
              <a:rPr lang="en-US" sz="2000" dirty="0"/>
            </a:br>
            <a:br>
              <a:rPr lang="en-US" sz="2000" dirty="0"/>
            </a:br>
            <a:endParaRPr lang="en-US" sz="2000" dirty="0"/>
          </a:p>
        </p:txBody>
      </p:sp>
      <p:pic>
        <p:nvPicPr>
          <p:cNvPr id="5" name="Picture 4" descr="A close up of a logo&#10;&#10;Description automatically generated">
            <a:extLst>
              <a:ext uri="{FF2B5EF4-FFF2-40B4-BE49-F238E27FC236}">
                <a16:creationId xmlns:a16="http://schemas.microsoft.com/office/drawing/2014/main" id="{8CED6F7B-77E0-0F44-8CEA-577EEF367D2E}"/>
              </a:ext>
            </a:extLst>
          </p:cNvPr>
          <p:cNvPicPr>
            <a:picLocks noChangeAspect="1"/>
          </p:cNvPicPr>
          <p:nvPr/>
        </p:nvPicPr>
        <p:blipFill>
          <a:blip r:embed="rId4"/>
          <a:stretch>
            <a:fillRect/>
          </a:stretch>
        </p:blipFill>
        <p:spPr>
          <a:xfrm>
            <a:off x="6801367" y="1796951"/>
            <a:ext cx="2582068" cy="2537162"/>
          </a:xfrm>
          <a:prstGeom prst="rect">
            <a:avLst/>
          </a:prstGeom>
        </p:spPr>
      </p:pic>
    </p:spTree>
    <p:extLst>
      <p:ext uri="{BB962C8B-B14F-4D97-AF65-F5344CB8AC3E}">
        <p14:creationId xmlns:p14="http://schemas.microsoft.com/office/powerpoint/2010/main" val="183507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left)">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left)">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44741E-4F8A-4DC4-96E4-E4A2E555A8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a:extLst>
                <a:ext uri="{FF2B5EF4-FFF2-40B4-BE49-F238E27FC236}">
                  <a16:creationId xmlns:a16="http://schemas.microsoft.com/office/drawing/2014/main" id="{61FDC0C6-6677-4608-AE99-98D3C7BB1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589982C5-DDA9-41E0-8CF5-F83999C1B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6E454F1-BC7B-4FC5-901F-84095FC67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E0BDA7F3-0D92-4CE5-B124-114C29D28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886F90B9-54A4-4A43-B853-11AA290E0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B5E538A9-6169-4720-88AE-7AE14BE80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59E5CEE5-D27F-4281-9293-590AD4163E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2FCAD798-DEC5-4392-90CE-C46AD6CE6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4" name="Rectangle 23">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EDD23DD5-36F6-0F49-98A5-040C6319AC5D}"/>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a:solidFill>
                  <a:schemeClr val="tx1"/>
                </a:solidFill>
              </a:rPr>
              <a:t>Video Walk-through</a:t>
            </a:r>
          </a:p>
        </p:txBody>
      </p:sp>
      <p:cxnSp>
        <p:nvCxnSpPr>
          <p:cNvPr id="27" name="Straight Connector 26">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3813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3DD5-36F6-0F49-98A5-040C6319AC5D}"/>
              </a:ext>
            </a:extLst>
          </p:cNvPr>
          <p:cNvSpPr>
            <a:spLocks noGrp="1"/>
          </p:cNvSpPr>
          <p:nvPr>
            <p:ph type="title"/>
          </p:nvPr>
        </p:nvSpPr>
        <p:spPr/>
        <p:txBody>
          <a:bodyPr/>
          <a:lstStyle/>
          <a:p>
            <a:pPr algn="ctr"/>
            <a:r>
              <a:rPr lang="en-US" dirty="0"/>
              <a:t>Video Walk-through</a:t>
            </a:r>
          </a:p>
        </p:txBody>
      </p:sp>
      <p:pic>
        <p:nvPicPr>
          <p:cNvPr id="10" name="ZCentral Connect Walkthrough v2.mov" descr="ZCentral Connect Walkthrough v2.mov">
            <a:hlinkClick r:id="" action="ppaction://media"/>
            <a:extLst>
              <a:ext uri="{FF2B5EF4-FFF2-40B4-BE49-F238E27FC236}">
                <a16:creationId xmlns:a16="http://schemas.microsoft.com/office/drawing/2014/main" id="{B3D436F1-1D86-834A-A588-8EC1CB8ABC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602"/>
          </a:xfrm>
        </p:spPr>
      </p:pic>
    </p:spTree>
    <p:extLst>
      <p:ext uri="{BB962C8B-B14F-4D97-AF65-F5344CB8AC3E}">
        <p14:creationId xmlns:p14="http://schemas.microsoft.com/office/powerpoint/2010/main" val="8348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37D23124-DEBE-7445-9C8A-FCB104EAC930}"/>
              </a:ext>
            </a:extLst>
          </p:cNvPr>
          <p:cNvSpPr>
            <a:spLocks noGrp="1"/>
          </p:cNvSpPr>
          <p:nvPr>
            <p:ph type="title"/>
          </p:nvPr>
        </p:nvSpPr>
        <p:spPr>
          <a:xfrm>
            <a:off x="994087" y="1130603"/>
            <a:ext cx="3342442" cy="4596794"/>
          </a:xfrm>
        </p:spPr>
        <p:txBody>
          <a:bodyPr anchor="ctr">
            <a:normAutofit/>
          </a:bodyPr>
          <a:lstStyle/>
          <a:p>
            <a:r>
              <a:rPr lang="en-US" sz="3200" dirty="0">
                <a:solidFill>
                  <a:srgbClr val="EBEBEB"/>
                </a:solidFill>
              </a:rPr>
              <a:t>Some Final Points</a:t>
            </a:r>
          </a:p>
        </p:txBody>
      </p:sp>
      <p:sp>
        <p:nvSpPr>
          <p:cNvPr id="3" name="Content Placeholder 2">
            <a:extLst>
              <a:ext uri="{FF2B5EF4-FFF2-40B4-BE49-F238E27FC236}">
                <a16:creationId xmlns:a16="http://schemas.microsoft.com/office/drawing/2014/main" id="{47C2593B-9946-AD4A-AAF5-8B09E9450A5C}"/>
              </a:ext>
            </a:extLst>
          </p:cNvPr>
          <p:cNvSpPr>
            <a:spLocks noGrp="1"/>
          </p:cNvSpPr>
          <p:nvPr>
            <p:ph idx="1"/>
          </p:nvPr>
        </p:nvSpPr>
        <p:spPr>
          <a:xfrm>
            <a:off x="5290076" y="437513"/>
            <a:ext cx="6478589" cy="5954325"/>
          </a:xfrm>
        </p:spPr>
        <p:txBody>
          <a:bodyPr anchor="ctr">
            <a:normAutofit/>
          </a:bodyPr>
          <a:lstStyle/>
          <a:p>
            <a:r>
              <a:rPr lang="en-US" sz="2000" dirty="0"/>
              <a:t>You will get much better performance if you eliminate all other network traffic at your end. Particularly detrimental to performance are video streaming services and online gaming.</a:t>
            </a:r>
          </a:p>
          <a:p>
            <a:r>
              <a:rPr lang="en-US" sz="2000" dirty="0"/>
              <a:t>If possible you should connect to your router with an ethernet cable rather than wirelessly.</a:t>
            </a:r>
          </a:p>
          <a:p>
            <a:r>
              <a:rPr lang="en-US" sz="2000" dirty="0"/>
              <a:t>The remote access system does not at present have the ability to restrict user access to scheduled times so it relies on the individual users showing the same consideration to each other as they would in person.</a:t>
            </a:r>
            <a:br>
              <a:rPr lang="en-US" sz="2000" dirty="0"/>
            </a:br>
            <a:r>
              <a:rPr lang="en-US" sz="2000" dirty="0"/>
              <a:t>Please don’t attempt to connect outside of a timetabled or booked session and please be sure to save your work, sign out, and release the host promptly at the end of your allotted time.</a:t>
            </a:r>
          </a:p>
        </p:txBody>
      </p:sp>
    </p:spTree>
    <p:extLst>
      <p:ext uri="{BB962C8B-B14F-4D97-AF65-F5344CB8AC3E}">
        <p14:creationId xmlns:p14="http://schemas.microsoft.com/office/powerpoint/2010/main" val="1369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7">
      <a:dk1>
        <a:srgbClr val="000000"/>
      </a:dk1>
      <a:lt1>
        <a:srgbClr val="FFFFFF"/>
      </a:lt1>
      <a:dk2>
        <a:srgbClr val="0E5580"/>
      </a:dk2>
      <a:lt2>
        <a:srgbClr val="EBEBEB"/>
      </a:lt2>
      <a:accent1>
        <a:srgbClr val="ACD433"/>
      </a:accent1>
      <a:accent2>
        <a:srgbClr val="E6C133"/>
      </a:accent2>
      <a:accent3>
        <a:srgbClr val="EF7A24"/>
      </a:accent3>
      <a:accent4>
        <a:srgbClr val="3E089D"/>
      </a:accent4>
      <a:accent5>
        <a:srgbClr val="0084BD"/>
      </a:accent5>
      <a:accent6>
        <a:srgbClr val="65D6A0"/>
      </a:accent6>
      <a:hlink>
        <a:srgbClr val="4578E3"/>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83</TotalTime>
  <Words>680</Words>
  <Application>Microsoft Macintosh PowerPoint</Application>
  <PresentationFormat>Widescreen</PresentationFormat>
  <Paragraphs>50</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Century Gothic</vt:lpstr>
      <vt:lpstr>Wingdings</vt:lpstr>
      <vt:lpstr>Wingdings 3</vt:lpstr>
      <vt:lpstr>Ion Boardroom</vt:lpstr>
      <vt:lpstr>remotely accessing tfts computers</vt:lpstr>
      <vt:lpstr>The Basics </vt:lpstr>
      <vt:lpstr>VPN</vt:lpstr>
      <vt:lpstr>HP ZCentral Remote Boost</vt:lpstr>
      <vt:lpstr>HP ZCentral Remote Boost</vt:lpstr>
      <vt:lpstr>The Web Portal</vt:lpstr>
      <vt:lpstr>Video Walk-through</vt:lpstr>
      <vt:lpstr>Video Walk-through</vt:lpstr>
      <vt:lpstr>Some Final Points</vt:lpstr>
      <vt:lpstr>For Further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remotely accessing tfts computers</dc:title>
  <dc:creator>Siencyn Langham [jsl11]</dc:creator>
  <cp:lastModifiedBy>Siencyn Langham [jsl11]</cp:lastModifiedBy>
  <cp:revision>4</cp:revision>
  <dcterms:created xsi:type="dcterms:W3CDTF">2020-09-23T15:36:33Z</dcterms:created>
  <dcterms:modified xsi:type="dcterms:W3CDTF">2020-09-24T10:21:28Z</dcterms:modified>
</cp:coreProperties>
</file>