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</p:sldMasterIdLst>
  <p:notesMasterIdLst>
    <p:notesMasterId r:id="rId12"/>
  </p:notesMasterIdLst>
  <p:sldIdLst>
    <p:sldId id="256" r:id="rId2"/>
    <p:sldId id="257" r:id="rId3"/>
    <p:sldId id="258" r:id="rId4"/>
    <p:sldId id="263" r:id="rId5"/>
    <p:sldId id="260" r:id="rId6"/>
    <p:sldId id="261" r:id="rId7"/>
    <p:sldId id="265" r:id="rId8"/>
    <p:sldId id="267" r:id="rId9"/>
    <p:sldId id="268" r:id="rId10"/>
    <p:sldId id="269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>
      <p:cViewPr varScale="1">
        <p:scale>
          <a:sx n="105" d="100"/>
          <a:sy n="105" d="100"/>
        </p:scale>
        <p:origin x="186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B2A085-3952-4C32-ACFA-85485D5AE5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9021AF-C647-466D-A206-EFE1EC21BA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8FEFD07-CB7C-447D-9AB1-9B45A65AD611}" type="datetimeFigureOut">
              <a:rPr lang="en-GB"/>
              <a:pPr>
                <a:defRPr/>
              </a:pPr>
              <a:t>06/11/2024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C800610-DD40-4470-BFC0-B90953F068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541D55F-2056-431C-9D21-D13C5D84F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28545-D56E-4B16-B6BE-8125BF4D23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A07BF-BF33-4CCE-841E-D644F3C6F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FB47CB5-03C2-4CE7-B1A0-274838208D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01FC316-D9C4-492E-A65D-136F60D574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E201519-454A-4296-9925-DDD38FCE08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z="1400">
              <a:latin typeface="Abadi" panose="020B0604020104020204" pitchFamily="34" charset="0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21559735-EED7-47D3-A582-A37506FB72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FC791B-0735-4476-9374-D791BB124833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5DD00F38-3AE9-4CE7-A3B9-4CC51297AE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83ACD4AD-64D2-4547-BB31-69B50C7463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62E3A-7B88-4046-B508-0E6F56EB39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2DF67B-23EE-4237-A1C8-78866243CC7E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C0DDF163-5ED6-4B4C-BAAC-EE7FFDC31C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4FB19EA3-E157-4DFA-8D62-192CEDFEC8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Abadi" panose="020B0604020104020204" pitchFamily="34" charset="0"/>
              </a:rPr>
              <a:t>*Application form is here: https://www.aber.ac.uk/en/media/departmental/interpol/pdf/undergraduate/HoC-Senedd-Placement-Schemes-APPLICATION-FORM--SUMMER-2021.pdf</a:t>
            </a:r>
            <a:endParaRPr lang="en-GB" altLang="en-US">
              <a:latin typeface="Abadi" panose="020B06040201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3E9A6-063A-45E3-B7F8-21CF4314DD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E0E4BF-532D-486E-BA29-7B29590CB3DA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403E800D-730F-41A5-A2BD-5FB3BE7AAB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5844840-6D8B-4AE2-B029-844DB387CD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*</a:t>
            </a:r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C446A-FCAF-4369-A381-C71675F94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357606-35CE-404E-BF7A-8C8E7B90D251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5EA0912-DF21-469A-B57E-8E017EEF51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4BD8EAAF-3F35-457F-8FF4-4608FEEDC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dirty="0">
              <a:latin typeface="Abadi" panose="020B06040201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3D628-DC53-4CAE-8953-B0FC74429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F0C13-229A-4853-B721-0DF2C20017BA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332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5EA0912-DF21-469A-B57E-8E017EEF51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4BD8EAAF-3F35-457F-8FF4-4608FEEDC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>
              <a:latin typeface="Abadi" panose="020B06040201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3D628-DC53-4CAE-8953-B0FC74429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F0C13-229A-4853-B721-0DF2C20017BA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26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5EA0912-DF21-469A-B57E-8E017EEF51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4BD8EAAF-3F35-457F-8FF4-4608FEEDC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>
              <a:latin typeface="Abadi" panose="020B06040201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3D628-DC53-4CAE-8953-B0FC74429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F0C13-229A-4853-B721-0DF2C20017BA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000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5EA0912-DF21-469A-B57E-8E017EEF51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4BD8EAAF-3F35-457F-8FF4-4608FEEDC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>
              <a:latin typeface="Abadi" panose="020B06040201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3D628-DC53-4CAE-8953-B0FC74429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F0C13-229A-4853-B721-0DF2C20017BA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60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353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45C2C3-E416-4577-A78D-20BF67C1EEDD}"/>
              </a:ext>
            </a:extLst>
          </p:cNvPr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/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B9AEC592-F022-44F6-BAE6-9D6E4E4A2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6433389C-2225-4346-9601-D59208108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8AEDE3F6-632A-4080-9B10-CFB0AE621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B62E1655-F806-4209-B023-724E9FF9FC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322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C5914-D964-4407-BCF2-EC74166C5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2F4D7-3C42-4080-A884-D7B6F4345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7B664-4F01-470E-B3DC-D7443D9E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1A0B1-1BCB-40CE-9D2F-5D73A9E905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04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EB6F-D288-4C4D-9960-00C646C60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AB040-1103-49B5-B473-E367B5577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C7848-2FCA-46D6-BC14-13326CC94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645EC-C326-4B7D-A40B-57ECD2DC89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082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61EB7-7ACC-4FBF-A106-CB205A721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44183-A025-4A2B-84B2-DDBA09AE9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8B337-6C52-4DB6-B61A-FF5BECD5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942E0-C154-4468-8A5E-AD1CE3C4F5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14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FCF548-24ED-4F74-9853-6088C2141909}"/>
              </a:ext>
            </a:extLst>
          </p:cNvPr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/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2A26C6-ED0D-4E5E-8329-4569FEB9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1FBE0C-DB9E-4B1F-88C7-44B94693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12D37C-6856-4E74-B757-F468CD0C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8D393-E52E-405C-8D39-E558C0309E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61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53743F-EEC0-4136-B098-47778CB2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8B1F06-A03D-4469-B3D3-DDAB0A2E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E77B0F-27F9-44E0-90AD-D72553D48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5B46E-61CF-4901-BFED-ADC0BDF989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206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/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947D6D-28AA-4784-99AD-3508799069C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2B850D-9002-4BC4-B199-0107FC4F6B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9479273-2394-40A4-A9FD-C5E717533C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32BD-5AE8-4F24-9D59-024A7D015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53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4E4ED9-A40D-475F-A260-75479D166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A8EE719-9484-45AE-A058-C225E0331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1245CD-7561-46B7-B830-548814DCC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54270-BE36-4855-BC30-25BF5F63CE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746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E60A3C1-A08D-43D4-907E-228DF76EA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B9CF6E0-D225-4DF5-A822-8D6ECC915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E0AAFA-D74D-478A-8779-333D7BD97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3B884-664E-4473-9B12-CD3530B036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30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/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931826-097F-4966-B946-090C3C40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7CB55E-A140-4444-895D-CFA786753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4AF76E-106B-4D66-835C-3272E6C64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EA3F5-D304-4417-BDB6-8B8FDB7B1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637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C04270-0885-477D-B7DD-D690E9EEABE7}"/>
              </a:ext>
            </a:extLst>
          </p:cNvPr>
          <p:cNvSpPr/>
          <p:nvPr/>
        </p:nvSpPr>
        <p:spPr>
          <a:xfrm>
            <a:off x="0" y="5105400"/>
            <a:ext cx="8469313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/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6713F60-F01C-4894-9370-BDE0F719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95992FF-0094-4440-8AB6-6FB2096AE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C64545C-DFDE-4DE8-A29D-DE135FFD3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7ACD2-7AC9-481F-A570-FF5F20F346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636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F800A1-7188-4DAC-9A22-F18ED5DC0126}"/>
              </a:ext>
            </a:extLst>
          </p:cNvPr>
          <p:cNvSpPr/>
          <p:nvPr/>
        </p:nvSpPr>
        <p:spPr>
          <a:xfrm>
            <a:off x="8418513" y="0"/>
            <a:ext cx="731837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22AFB4-F1C6-456F-A89A-15E2B58F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50" y="365125"/>
            <a:ext cx="726916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D343E-3BB9-427F-9D4F-A80B2881F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0" y="1828800"/>
            <a:ext cx="64468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75566-9F77-4945-B81C-1429560DD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7831138" y="1044575"/>
            <a:ext cx="19050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25AB2-8A84-4428-BEEE-3C98B768B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6992938" y="4092575"/>
            <a:ext cx="3581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664FC-B50C-4F66-8C91-A97D62C2D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0738" y="6172200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CF9D6A1-8E8B-46A2-9C01-E1E0CFEEA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897" r:id="rId2"/>
    <p:sldLayoutId id="2147483906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7" r:id="rId9"/>
    <p:sldLayoutId id="2147483903" r:id="rId10"/>
    <p:sldLayoutId id="214748390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spc="-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Schoolbook" panose="020406040505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Schoolbook" panose="020406040505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Schoolbook" panose="020406040505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Schoolbook" panose="020406040505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Schoolbook" panose="020406040505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Schoolbook" panose="020406040505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Schoolbook" panose="020406040505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Schoolbook" panose="02040604050505020304" pitchFamily="18" charset="0"/>
        </a:defRPr>
      </a:lvl9pPr>
    </p:titleStyle>
    <p:bodyStyle>
      <a:lvl1pPr marL="182563" indent="-182563" algn="l" rtl="0" eaLnBrk="0" fontAlgn="base" hangingPunct="0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anose="020B0604020202020204" pitchFamily="34" charset="0"/>
        <a:buChar char="•"/>
        <a:defRPr kern="1200" spc="1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262626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262626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hyperlink" Target="mailto:rbh@aber.ac.uk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.jpeg"/><Relationship Id="rId5" Type="http://schemas.openxmlformats.org/officeDocument/2006/relationships/hyperlink" Target="mailto:awo@aber.ac.uk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cet18@aber.ac.uk" TargetMode="External"/><Relationship Id="rId5" Type="http://schemas.openxmlformats.org/officeDocument/2006/relationships/hyperlink" Target="mailto:rbh@aber.ac.uk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cet18@aber.ac.uk" TargetMode="External"/><Relationship Id="rId5" Type="http://schemas.openxmlformats.org/officeDocument/2006/relationships/hyperlink" Target="mailto:rbh@aber.ac.uk" TargetMode="Externa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5" Type="http://schemas.openxmlformats.org/officeDocument/2006/relationships/image" Target="../media/image8.jpeg"/><Relationship Id="rId4" Type="http://schemas.openxmlformats.org/officeDocument/2006/relationships/image" Target="../media/image6.jpe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FDE63D3-5A50-4E38-9A7A-DC45A4E0E4E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476250"/>
            <a:ext cx="8135938" cy="1728788"/>
          </a:xfrm>
        </p:spPr>
        <p:txBody>
          <a:bodyPr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GB" sz="4900" b="1" dirty="0">
                <a:solidFill>
                  <a:srgbClr val="FFC000"/>
                </a:solidFill>
                <a:latin typeface="Abadi" panose="020B0604020202020204" pitchFamily="34" charset="0"/>
                <a:ea typeface="ＭＳ Ｐゴシック" charset="0"/>
              </a:rPr>
              <a:t>House of Commons </a:t>
            </a:r>
            <a:br>
              <a:rPr lang="en-GB" sz="4900" b="1" dirty="0">
                <a:solidFill>
                  <a:srgbClr val="FFC000"/>
                </a:solidFill>
                <a:latin typeface="Abadi" panose="020B0604020202020204" pitchFamily="34" charset="0"/>
                <a:ea typeface="ＭＳ Ｐゴシック" charset="0"/>
              </a:rPr>
            </a:br>
            <a:r>
              <a:rPr lang="en-GB" sz="4900" b="1" dirty="0">
                <a:solidFill>
                  <a:srgbClr val="FFC000"/>
                </a:solidFill>
                <a:latin typeface="Abadi" panose="020B0604020202020204" pitchFamily="34" charset="0"/>
                <a:ea typeface="ＭＳ Ｐゴシック" charset="0"/>
              </a:rPr>
              <a:t>Senedd Cymru</a:t>
            </a:r>
            <a:br>
              <a:rPr lang="en-GB" sz="2400" b="1" dirty="0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</a:br>
            <a:r>
              <a:rPr lang="en-GB" sz="2400" b="1" dirty="0" err="1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  <a:t>Haf</a:t>
            </a:r>
            <a:r>
              <a:rPr lang="en-GB" sz="2400" b="1" dirty="0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  <a:t>/Summer of 2025</a:t>
            </a:r>
            <a:br>
              <a:rPr lang="en-GB" sz="2400" b="1" dirty="0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</a:br>
            <a:r>
              <a:rPr lang="en-GB" sz="2400" b="1" dirty="0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  <a:t>Cyfarfod Gwybodaeth/Information Meeting</a:t>
            </a:r>
            <a:br>
              <a:rPr lang="en-GB" sz="2400" b="1" dirty="0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</a:br>
            <a:r>
              <a:rPr lang="en-GB" sz="2400" b="1" dirty="0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  <a:t>06 </a:t>
            </a:r>
            <a:r>
              <a:rPr lang="en-GB" sz="2400" b="1" dirty="0" err="1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  <a:t>Tachwedd</a:t>
            </a:r>
            <a:r>
              <a:rPr lang="en-GB" sz="2400" b="1" dirty="0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  <a:t>/November 2024</a:t>
            </a:r>
            <a:endParaRPr lang="en-US" sz="2400" b="1" dirty="0">
              <a:solidFill>
                <a:srgbClr val="0070C0"/>
              </a:solidFill>
              <a:latin typeface="Abadi" panose="020B0604020202020204" pitchFamily="34" charset="0"/>
              <a:ea typeface="ＭＳ Ｐゴシック" charset="0"/>
            </a:endParaRPr>
          </a:p>
        </p:txBody>
      </p:sp>
      <p:pic>
        <p:nvPicPr>
          <p:cNvPr id="6147" name="Picture 6" descr="New Interpol log">
            <a:extLst>
              <a:ext uri="{FF2B5EF4-FFF2-40B4-BE49-F238E27FC236}">
                <a16:creationId xmlns:a16="http://schemas.microsoft.com/office/drawing/2014/main" id="{FA2C79D9-5D91-4A0A-BE0D-8DB80379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806" y="6165304"/>
            <a:ext cx="290988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">
            <a:extLst>
              <a:ext uri="{FF2B5EF4-FFF2-40B4-BE49-F238E27FC236}">
                <a16:creationId xmlns:a16="http://schemas.microsoft.com/office/drawing/2014/main" id="{23AAA6ED-FEDC-47C8-A26E-0E17826CD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09825"/>
            <a:ext cx="46799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>
            <a:extLst>
              <a:ext uri="{FF2B5EF4-FFF2-40B4-BE49-F238E27FC236}">
                <a16:creationId xmlns:a16="http://schemas.microsoft.com/office/drawing/2014/main" id="{F660ED25-4F7D-4FCF-AA73-57CF8D57A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2409825"/>
            <a:ext cx="4614862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9">
            <a:extLst>
              <a:ext uri="{FF2B5EF4-FFF2-40B4-BE49-F238E27FC236}">
                <a16:creationId xmlns:a16="http://schemas.microsoft.com/office/drawing/2014/main" id="{271E16A3-06D0-4A53-9558-AE144A4C0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395913"/>
            <a:ext cx="7200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914400" eaLnBrk="1" hangingPunct="1"/>
            <a:r>
              <a:rPr lang="en-US" altLang="en-US" b="1" dirty="0">
                <a:solidFill>
                  <a:srgbClr val="FFFF00"/>
                </a:solidFill>
                <a:latin typeface="Abadi" panose="020B0604020104020204" pitchFamily="34" charset="0"/>
              </a:rPr>
              <a:t>Dr R. Gerald Hughes</a:t>
            </a:r>
          </a:p>
          <a:p>
            <a:pPr defTabSz="914400" eaLnBrk="1" hangingPunct="1"/>
            <a:r>
              <a:rPr lang="en-GB" altLang="en-US" b="1" dirty="0" err="1">
                <a:solidFill>
                  <a:srgbClr val="FFFF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Tiwtor</a:t>
            </a:r>
            <a:r>
              <a:rPr lang="en-GB" altLang="en-US" b="1" dirty="0">
                <a:solidFill>
                  <a:srgbClr val="FFFF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b="1" dirty="0" err="1">
                <a:solidFill>
                  <a:srgbClr val="FFFF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Chyflogadwyedd</a:t>
            </a:r>
            <a:r>
              <a:rPr lang="en-GB" altLang="en-US" b="1" dirty="0">
                <a:solidFill>
                  <a:srgbClr val="FFFF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/Employability Tutor</a:t>
            </a:r>
          </a:p>
          <a:p>
            <a:pPr defTabSz="914400" eaLnBrk="1" hangingPunct="1"/>
            <a:r>
              <a:rPr lang="en-US" altLang="en-US" b="1" dirty="0">
                <a:solidFill>
                  <a:srgbClr val="FFFF00"/>
                </a:solidFill>
                <a:latin typeface="Abadi" panose="020B0604020104020204" pitchFamily="34" charset="0"/>
                <a:hlinkClick r:id="rId7"/>
              </a:rPr>
              <a:t>rbh@aber.ac.uk</a:t>
            </a:r>
            <a:r>
              <a:rPr lang="en-US" altLang="en-US" b="1" dirty="0">
                <a:solidFill>
                  <a:srgbClr val="FFFF00"/>
                </a:solidFill>
                <a:latin typeface="Abadi" panose="020B0604020104020204" pitchFamily="34" charset="0"/>
              </a:rPr>
              <a:t> </a:t>
            </a:r>
            <a:endParaRPr lang="en-GB" altLang="en-US" b="1" dirty="0">
              <a:solidFill>
                <a:srgbClr val="FFFF00"/>
              </a:solidFill>
              <a:latin typeface="Abadi" panose="020B0604020104020204" pitchFamily="34" charset="0"/>
            </a:endParaRPr>
          </a:p>
        </p:txBody>
      </p:sp>
      <p:pic>
        <p:nvPicPr>
          <p:cNvPr id="6151" name="Picture 5">
            <a:extLst>
              <a:ext uri="{FF2B5EF4-FFF2-40B4-BE49-F238E27FC236}">
                <a16:creationId xmlns:a16="http://schemas.microsoft.com/office/drawing/2014/main" id="{379BCE6D-E24A-4FE7-88ED-69EF56A02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42888"/>
            <a:ext cx="124142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6">
            <a:extLst>
              <a:ext uri="{FF2B5EF4-FFF2-40B4-BE49-F238E27FC236}">
                <a16:creationId xmlns:a16="http://schemas.microsoft.com/office/drawing/2014/main" id="{5B107145-BBFA-445A-AF39-87368D57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42888"/>
            <a:ext cx="200977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National_Assembly_for_Wales">
            <a:extLst>
              <a:ext uri="{FF2B5EF4-FFF2-40B4-BE49-F238E27FC236}">
                <a16:creationId xmlns:a16="http://schemas.microsoft.com/office/drawing/2014/main" id="{447105D4-1C4D-4480-91E6-B6AD32E4E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788"/>
            <a:ext cx="5545138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House of Commons">
            <a:extLst>
              <a:ext uri="{FF2B5EF4-FFF2-40B4-BE49-F238E27FC236}">
                <a16:creationId xmlns:a16="http://schemas.microsoft.com/office/drawing/2014/main" id="{51E8FCEC-4430-4B15-91D7-03D09521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0"/>
            <a:ext cx="5976937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>
            <a:extLst>
              <a:ext uri="{FF2B5EF4-FFF2-40B4-BE49-F238E27FC236}">
                <a16:creationId xmlns:a16="http://schemas.microsoft.com/office/drawing/2014/main" id="{B31836AE-F87A-4A7A-8E04-2A8567146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6150" y="365126"/>
            <a:ext cx="7269163" cy="69070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>
                <a:latin typeface="Abadi" panose="020B0604020104020204" pitchFamily="34" charset="0"/>
                <a:ea typeface="ＭＳ Ｐゴシック" charset="0"/>
              </a:rPr>
              <a:t>Practicalities and logistics</a:t>
            </a:r>
            <a:endParaRPr lang="en-US" dirty="0">
              <a:latin typeface="Abadi" panose="020B0604020104020204" pitchFamily="34" charset="0"/>
              <a:ea typeface="ＭＳ Ｐゴシック" charset="0"/>
            </a:endParaRP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4586C261-AEEC-435D-9C58-49473FC4B5F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dirty="0">
              <a:latin typeface="Abadi" panose="020B06040201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222" name="Content Placeholder 1">
            <a:extLst>
              <a:ext uri="{FF2B5EF4-FFF2-40B4-BE49-F238E27FC236}">
                <a16:creationId xmlns:a16="http://schemas.microsoft.com/office/drawing/2014/main" id="{DE0F4FF9-3D62-4493-8DF3-B729352BE0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</p:txBody>
      </p:sp>
      <p:pic>
        <p:nvPicPr>
          <p:cNvPr id="16393" name="Picture 6" descr="New Interpol log">
            <a:extLst>
              <a:ext uri="{FF2B5EF4-FFF2-40B4-BE49-F238E27FC236}">
                <a16:creationId xmlns:a16="http://schemas.microsoft.com/office/drawing/2014/main" id="{0E6673D7-DC31-44B7-9CA1-EF2BFC36E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6380620"/>
            <a:ext cx="2552700" cy="49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D2A953-64A0-392E-D72F-D13E7034180C}"/>
              </a:ext>
            </a:extLst>
          </p:cNvPr>
          <p:cNvSpPr txBox="1"/>
          <p:nvPr/>
        </p:nvSpPr>
        <p:spPr>
          <a:xfrm>
            <a:off x="323528" y="1417760"/>
            <a:ext cx="486447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Abadi" panose="020B0604020104020204" pitchFamily="34" charset="0"/>
              </a:rPr>
              <a:t>Potential expenses: accommodation, travel, food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badi" panose="020B0604020104020204" pitchFamily="34" charset="0"/>
              </a:rPr>
              <a:t>Cardiff: most of my time was spent in university accommodation which was a 40-minute walk 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badi" panose="020B0604020104020204" pitchFamily="34" charset="0"/>
              </a:rPr>
              <a:t>London: I was 15-minute walk away from the constituency office, and 40 minutes away from Westminster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badi" panose="020B0604020104020204" pitchFamily="34" charset="0"/>
              </a:rPr>
              <a:t>London: accommodation is difficult to source, however, good transport links so looking just outside London is also possible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badi" panose="020B0604020104020204" pitchFamily="34" charset="0"/>
              </a:rPr>
              <a:t>Use websites like spareroom.co.uk, or try to book university accommodation if you receive the offer of a placement </a:t>
            </a:r>
          </a:p>
          <a:p>
            <a:r>
              <a:rPr lang="en-GB" sz="1600" b="1" dirty="0">
                <a:latin typeface="Abadi" panose="020B0604020104020204" pitchFamily="34" charset="0"/>
              </a:rPr>
              <a:t>Dress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badi" panose="020B0604020104020204" pitchFamily="34" charset="0"/>
              </a:rPr>
              <a:t>Senedd: I wore a suit and tie however not everyone was this formal. It can vary between offices, so seek advice where appropriate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badi" panose="020B0604020104020204" pitchFamily="34" charset="0"/>
              </a:rPr>
              <a:t>Westminster: it is a formal business dress code (suit and tie)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badi" panose="020B0604020104020204" pitchFamily="34" charset="0"/>
              </a:rPr>
              <a:t>Senedd and Westminster: in the constituency offices it varies depending on the tasks required that day – usually smart casual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ACEEFA-B9E4-D12E-7189-A008616DDD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7998" y="1935819"/>
            <a:ext cx="3632474" cy="3632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3704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National_Assembly_for_Wales">
            <a:extLst>
              <a:ext uri="{FF2B5EF4-FFF2-40B4-BE49-F238E27FC236}">
                <a16:creationId xmlns:a16="http://schemas.microsoft.com/office/drawing/2014/main" id="{ECF178E0-CA96-4B49-ADDA-7481EF3C5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788"/>
            <a:ext cx="5545138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2">
            <a:extLst>
              <a:ext uri="{FF2B5EF4-FFF2-40B4-BE49-F238E27FC236}">
                <a16:creationId xmlns:a16="http://schemas.microsoft.com/office/drawing/2014/main" id="{8ACDDA0F-7340-4D89-A97C-6182FBF68A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65125"/>
            <a:ext cx="9144000" cy="78581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y-GB" sz="3200" dirty="0">
                <a:solidFill>
                  <a:srgbClr val="000000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Cynllun Lleoliadau Seneddol</a:t>
            </a:r>
            <a:br>
              <a:rPr lang="cy-GB" sz="3200" dirty="0">
                <a:solidFill>
                  <a:srgbClr val="000000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</a:br>
            <a:r>
              <a:rPr lang="en-GB" sz="3200" dirty="0">
                <a:latin typeface="Abadi" panose="020B0604020104020204" pitchFamily="34" charset="0"/>
                <a:ea typeface="ＭＳ Ｐゴシック" charset="0"/>
              </a:rPr>
              <a:t>Parliamentary Placement Scheme</a:t>
            </a:r>
          </a:p>
        </p:txBody>
      </p:sp>
      <p:sp>
        <p:nvSpPr>
          <p:cNvPr id="3077" name="Rectangle 3">
            <a:extLst>
              <a:ext uri="{FF2B5EF4-FFF2-40B4-BE49-F238E27FC236}">
                <a16:creationId xmlns:a16="http://schemas.microsoft.com/office/drawing/2014/main" id="{25390AF1-9189-4255-887E-48B2800B292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50825" y="1557338"/>
            <a:ext cx="4321175" cy="4667250"/>
          </a:xfrm>
        </p:spPr>
        <p:txBody>
          <a:bodyPr>
            <a:normAutofit/>
          </a:bodyPr>
          <a:lstStyle/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en-GB" sz="2800" b="1" dirty="0">
                <a:latin typeface="Abadi" panose="020B0604020104020204" pitchFamily="34" charset="0"/>
                <a:ea typeface="ＭＳ Ｐゴシック" charset="0"/>
              </a:rPr>
              <a:t>What is it?</a:t>
            </a:r>
          </a:p>
          <a:p>
            <a:pPr marL="182880" indent="-182880" eaLnBrk="1" fontAlgn="auto" hangingPunct="1">
              <a:defRPr/>
            </a:pPr>
            <a:r>
              <a:rPr lang="en-GB" sz="2400" dirty="0">
                <a:latin typeface="Abadi" panose="020B0604020104020204" pitchFamily="34" charset="0"/>
                <a:ea typeface="ＭＳ Ｐゴシック" charset="0"/>
              </a:rPr>
              <a:t>Summer placement at Senedd Cymru, Cardiff or the House of Commons, London</a:t>
            </a:r>
          </a:p>
          <a:p>
            <a:pPr marL="182880" indent="-182880" eaLnBrk="1" fontAlgn="auto" hangingPunct="1">
              <a:defRPr/>
            </a:pPr>
            <a:r>
              <a:rPr lang="en-GB" sz="2400" dirty="0">
                <a:latin typeface="Abadi" panose="020B0604020104020204" pitchFamily="34" charset="0"/>
                <a:ea typeface="ＭＳ Ｐゴシック" charset="0"/>
              </a:rPr>
              <a:t>Placement with an MS/MP or political party</a:t>
            </a:r>
          </a:p>
          <a:p>
            <a:pPr marL="182880" indent="-182880" eaLnBrk="1" fontAlgn="auto" hangingPunct="1">
              <a:defRPr/>
            </a:pPr>
            <a:r>
              <a:rPr lang="en-GB" sz="2400" dirty="0">
                <a:latin typeface="Abadi" panose="020B0604020104020204" pitchFamily="34" charset="0"/>
                <a:ea typeface="ＭＳ Ｐゴシック" charset="0"/>
              </a:rPr>
              <a:t>Successful applicants are given a variety of tasks</a:t>
            </a:r>
          </a:p>
          <a:p>
            <a:pPr marL="182880" indent="-182880" eaLnBrk="1" fontAlgn="auto" hangingPunct="1">
              <a:defRPr/>
            </a:pPr>
            <a:r>
              <a:rPr lang="en-GB" sz="2400" dirty="0">
                <a:latin typeface="Abadi" panose="020B0604020104020204" pitchFamily="34" charset="0"/>
                <a:ea typeface="ＭＳ Ｐゴシック" charset="0"/>
              </a:rPr>
              <a:t>Placement usually lasts from four to six weeks</a:t>
            </a:r>
          </a:p>
          <a:p>
            <a:pPr lvl="1" indent="-182880" eaLnBrk="1" fontAlgn="auto" hangingPunct="1">
              <a:buFontTx/>
              <a:buNone/>
              <a:defRPr/>
            </a:pP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ea typeface="ＭＳ Ｐゴシック" charset="0"/>
            </a:endParaRPr>
          </a:p>
        </p:txBody>
      </p:sp>
      <p:pic>
        <p:nvPicPr>
          <p:cNvPr id="8197" name="Picture 7" descr="New Interpol log">
            <a:extLst>
              <a:ext uri="{FF2B5EF4-FFF2-40B4-BE49-F238E27FC236}">
                <a16:creationId xmlns:a16="http://schemas.microsoft.com/office/drawing/2014/main" id="{3A417538-351A-4816-8DEC-D9C265BE5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884" y="6093296"/>
            <a:ext cx="276225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">
            <a:extLst>
              <a:ext uri="{FF2B5EF4-FFF2-40B4-BE49-F238E27FC236}">
                <a16:creationId xmlns:a16="http://schemas.microsoft.com/office/drawing/2014/main" id="{6A046410-28EC-4B57-A11D-1D0C8299C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76746"/>
            <a:ext cx="4391002" cy="37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National_Assembly_for_Wales">
            <a:extLst>
              <a:ext uri="{FF2B5EF4-FFF2-40B4-BE49-F238E27FC236}">
                <a16:creationId xmlns:a16="http://schemas.microsoft.com/office/drawing/2014/main" id="{C28547D1-E45F-4F53-95C9-9BFEC8D8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788"/>
            <a:ext cx="5357813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9" descr="House of Commons">
            <a:extLst>
              <a:ext uri="{FF2B5EF4-FFF2-40B4-BE49-F238E27FC236}">
                <a16:creationId xmlns:a16="http://schemas.microsoft.com/office/drawing/2014/main" id="{959EB43F-1830-4E3E-942C-6AEFBE823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308654"/>
            <a:ext cx="6084168" cy="347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2">
            <a:extLst>
              <a:ext uri="{FF2B5EF4-FFF2-40B4-BE49-F238E27FC236}">
                <a16:creationId xmlns:a16="http://schemas.microsoft.com/office/drawing/2014/main" id="{FEFB8554-994B-4FF5-BE0A-D56A5A9E9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317" y="124373"/>
            <a:ext cx="7962900" cy="1325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latin typeface="Abadi" panose="020B0604020104020204" pitchFamily="34" charset="0"/>
                <a:ea typeface="ＭＳ Ｐゴシック" charset="0"/>
              </a:rPr>
              <a:t>Parliamentary Placement Scheme: requirements for applicants</a:t>
            </a:r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C284293B-0987-4071-8625-6901CCB0689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9388" y="1828800"/>
            <a:ext cx="4370387" cy="5200650"/>
          </a:xfrm>
        </p:spPr>
        <p:txBody>
          <a:bodyPr/>
          <a:lstStyle/>
          <a:p>
            <a:pPr marL="182880" indent="-182880" eaLnBrk="1" fontAlgn="auto" hangingPunct="1">
              <a:defRPr/>
            </a:pPr>
            <a:r>
              <a:rPr lang="en-GB" altLang="en-US" sz="2400" dirty="0">
                <a:latin typeface="Abadi" panose="020B0604020104020204" pitchFamily="34" charset="0"/>
              </a:rPr>
              <a:t>What are we looking for?</a:t>
            </a:r>
          </a:p>
          <a:p>
            <a:pPr marL="182880" indent="-182880" eaLnBrk="1" fontAlgn="auto" hangingPunct="1">
              <a:defRPr/>
            </a:pPr>
            <a:r>
              <a:rPr lang="en-GB" altLang="en-US" sz="2400" dirty="0">
                <a:latin typeface="Abadi" panose="020B0604020104020204" pitchFamily="34" charset="0"/>
              </a:rPr>
              <a:t>Second year students – single honours, joint or major/ minor</a:t>
            </a:r>
          </a:p>
          <a:p>
            <a:pPr marL="182880" indent="-182880" eaLnBrk="1" fontAlgn="auto" hangingPunct="1">
              <a:defRPr/>
            </a:pPr>
            <a:r>
              <a:rPr lang="en-GB" altLang="en-US" sz="2400" dirty="0">
                <a:latin typeface="Abadi" panose="020B0604020104020204" pitchFamily="34" charset="0"/>
              </a:rPr>
              <a:t>Competitive application process </a:t>
            </a:r>
          </a:p>
          <a:p>
            <a:pPr marL="182880" indent="-182880" eaLnBrk="1" fontAlgn="auto" hangingPunct="1">
              <a:defRPr/>
            </a:pPr>
            <a:r>
              <a:rPr lang="en-GB" altLang="en-US" sz="2400" dirty="0">
                <a:latin typeface="Abadi" panose="020B0604020104020204" pitchFamily="34" charset="0"/>
              </a:rPr>
              <a:t>Not necessarily just academic high flyers (although marks </a:t>
            </a:r>
            <a:r>
              <a:rPr lang="en-GB" altLang="en-US" sz="2400" u="sng" dirty="0">
                <a:latin typeface="Abadi" panose="020B0604020104020204" pitchFamily="34" charset="0"/>
              </a:rPr>
              <a:t>are</a:t>
            </a:r>
            <a:r>
              <a:rPr lang="en-GB" altLang="en-US" sz="2400" dirty="0">
                <a:latin typeface="Abadi" panose="020B0604020104020204" pitchFamily="34" charset="0"/>
              </a:rPr>
              <a:t> very important)</a:t>
            </a:r>
          </a:p>
          <a:p>
            <a:pPr marL="182880" indent="-182880" eaLnBrk="1" fontAlgn="auto" hangingPunct="1">
              <a:defRPr/>
            </a:pPr>
            <a:r>
              <a:rPr lang="en-GB" altLang="en-US" sz="2400" dirty="0">
                <a:latin typeface="Abadi" panose="020B0604020104020204" pitchFamily="34" charset="0"/>
              </a:rPr>
              <a:t>Good ambassadors for the university</a:t>
            </a:r>
          </a:p>
          <a:p>
            <a:pPr lvl="1" indent="0" eaLnBrk="1" fontAlgn="auto" hangingPunct="1">
              <a:buFontTx/>
              <a:buNone/>
              <a:defRPr/>
            </a:pPr>
            <a:endParaRPr lang="en-GB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222" name="Picture 5" descr="New Interpol log">
            <a:extLst>
              <a:ext uri="{FF2B5EF4-FFF2-40B4-BE49-F238E27FC236}">
                <a16:creationId xmlns:a16="http://schemas.microsoft.com/office/drawing/2014/main" id="{FAF08179-D89E-4051-B8B1-619B340AA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5805488"/>
            <a:ext cx="276225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Content Placeholder 6">
            <a:extLst>
              <a:ext uri="{FF2B5EF4-FFF2-40B4-BE49-F238E27FC236}">
                <a16:creationId xmlns:a16="http://schemas.microsoft.com/office/drawing/2014/main" id="{E42768E5-D806-4291-83A2-72E6F08D60B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2044700"/>
            <a:ext cx="3570288" cy="3294063"/>
          </a:xfrm>
        </p:spPr>
      </p:pic>
    </p:spTree>
    <p:custDataLst>
      <p:tags r:id="rId1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National_Assembly_for_Wales">
            <a:extLst>
              <a:ext uri="{FF2B5EF4-FFF2-40B4-BE49-F238E27FC236}">
                <a16:creationId xmlns:a16="http://schemas.microsoft.com/office/drawing/2014/main" id="{19F57E39-489F-4346-A3AF-AC1B28FA4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788"/>
            <a:ext cx="5545138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>
            <a:extLst>
              <a:ext uri="{FF2B5EF4-FFF2-40B4-BE49-F238E27FC236}">
                <a16:creationId xmlns:a16="http://schemas.microsoft.com/office/drawing/2014/main" id="{5E9D6BB0-4D12-47E6-B21B-8E3F2AFAE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-68723"/>
            <a:ext cx="7269162" cy="1325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latin typeface="Abadi" panose="020B0604020104020204" pitchFamily="34" charset="0"/>
                <a:ea typeface="ＭＳ Ｐゴシック" charset="0"/>
              </a:rPr>
              <a:t>Places, finances and application</a:t>
            </a:r>
          </a:p>
        </p:txBody>
      </p:sp>
      <p:sp>
        <p:nvSpPr>
          <p:cNvPr id="5125" name="Rectangle 3">
            <a:extLst>
              <a:ext uri="{FF2B5EF4-FFF2-40B4-BE49-F238E27FC236}">
                <a16:creationId xmlns:a16="http://schemas.microsoft.com/office/drawing/2014/main" id="{2E32CAFD-7915-4672-990E-55DFBF0562C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9388" y="1341438"/>
            <a:ext cx="4392612" cy="5359400"/>
          </a:xfrm>
        </p:spPr>
        <p:txBody>
          <a:bodyPr>
            <a:normAutofit/>
          </a:bodyPr>
          <a:lstStyle/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Funding: All successful students will be eligible for awards of between £250 and £500 towards costs</a:t>
            </a:r>
          </a:p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How do I apply?</a:t>
            </a:r>
          </a:p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Complete application form</a:t>
            </a:r>
          </a:p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Prepare a curriculum vitae</a:t>
            </a:r>
          </a:p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Speak to Tony Orme in Careers before submission (e-mail: </a:t>
            </a:r>
            <a:r>
              <a:rPr lang="en-GB" altLang="en-US" sz="2000" dirty="0">
                <a:solidFill>
                  <a:srgbClr val="FF0000"/>
                </a:solidFill>
                <a:latin typeface="Abadi" panose="020B0604020104020204" pitchFamily="34" charset="0"/>
                <a:hlinkClick r:id="rId5"/>
              </a:rPr>
              <a:t>awo@aber.ac.uk</a:t>
            </a:r>
            <a:r>
              <a:rPr lang="en-GB" altLang="en-US" sz="2000" dirty="0">
                <a:latin typeface="Abadi" panose="020B0604020104020204" pitchFamily="34" charset="0"/>
              </a:rPr>
              <a:t>)</a:t>
            </a:r>
          </a:p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Covering letter (i.e. why you think you’re a good candidate)</a:t>
            </a:r>
          </a:p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Deadline will be in mid-February 2025</a:t>
            </a:r>
          </a:p>
          <a:p>
            <a:pPr eaLnBrk="1" fontAlgn="auto" hangingPunct="1">
              <a:defRPr/>
            </a:pPr>
            <a:endParaRPr lang="en-GB" altLang="en-US" dirty="0">
              <a:solidFill>
                <a:schemeClr val="tx1">
                  <a:lumMod val="85000"/>
                  <a:lumOff val="15000"/>
                </a:schemeClr>
              </a:solidFill>
              <a:latin typeface="Abadi" panose="020B0604020104020204" pitchFamily="34" charset="0"/>
            </a:endParaRPr>
          </a:p>
          <a:p>
            <a:pPr lvl="1" indent="-182880" eaLnBrk="1" fontAlgn="auto" hangingPunct="1">
              <a:buFontTx/>
              <a:buNone/>
              <a:defRPr/>
            </a:pPr>
            <a:endParaRPr lang="en-GB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45" name="Picture 5" descr="New Interpol log">
            <a:extLst>
              <a:ext uri="{FF2B5EF4-FFF2-40B4-BE49-F238E27FC236}">
                <a16:creationId xmlns:a16="http://schemas.microsoft.com/office/drawing/2014/main" id="{09F6A3D6-1590-41D5-9CF7-19E813CBC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6162008"/>
            <a:ext cx="2741095" cy="53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A person sitting on a newspaper&#10;&#10;Description automatically generated">
            <a:extLst>
              <a:ext uri="{FF2B5EF4-FFF2-40B4-BE49-F238E27FC236}">
                <a16:creationId xmlns:a16="http://schemas.microsoft.com/office/drawing/2014/main" id="{3DFD2BA5-C516-412E-A7C7-4969EF974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513" y="1256840"/>
            <a:ext cx="2909887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 descr="New Interpol log">
            <a:extLst>
              <a:ext uri="{FF2B5EF4-FFF2-40B4-BE49-F238E27FC236}">
                <a16:creationId xmlns:a16="http://schemas.microsoft.com/office/drawing/2014/main" id="{01D5DAD4-AC09-4722-9AD8-E9DDE97BE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4613"/>
            <a:ext cx="276225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House of Commons">
            <a:extLst>
              <a:ext uri="{FF2B5EF4-FFF2-40B4-BE49-F238E27FC236}">
                <a16:creationId xmlns:a16="http://schemas.microsoft.com/office/drawing/2014/main" id="{F6F9E06F-09A1-4D3D-AE74-1F19B381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0"/>
            <a:ext cx="5976937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7" descr="National_Assembly_for_Wales">
            <a:extLst>
              <a:ext uri="{FF2B5EF4-FFF2-40B4-BE49-F238E27FC236}">
                <a16:creationId xmlns:a16="http://schemas.microsoft.com/office/drawing/2014/main" id="{FB03D797-DC0F-49CC-B97C-CC5A363CB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788"/>
            <a:ext cx="5545138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2">
            <a:extLst>
              <a:ext uri="{FF2B5EF4-FFF2-40B4-BE49-F238E27FC236}">
                <a16:creationId xmlns:a16="http://schemas.microsoft.com/office/drawing/2014/main" id="{6ADB2BC7-F193-4879-9632-6E227EF2CB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40200" y="692696"/>
            <a:ext cx="4075113" cy="99799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6000" dirty="0">
                <a:latin typeface="Abadi" panose="020B0604020104020204" pitchFamily="34" charset="0"/>
                <a:ea typeface="ＭＳ Ｐゴシック" charset="0"/>
              </a:rPr>
              <a:t>Timelines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367F8DA-440D-483C-A012-132E871D3EB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9388" y="365125"/>
            <a:ext cx="4075112" cy="6492875"/>
          </a:xfrm>
        </p:spPr>
        <p:txBody>
          <a:bodyPr>
            <a:normAutofit fontScale="77500" lnSpcReduction="20000"/>
          </a:bodyPr>
          <a:lstStyle/>
          <a:p>
            <a:pPr eaLnBrk="1" fontAlgn="auto" hangingPunct="1">
              <a:defRPr/>
            </a:pPr>
            <a:r>
              <a:rPr lang="en-US" sz="2000" dirty="0">
                <a:latin typeface="Abadi" panose="020B0604020104020204" pitchFamily="34" charset="0"/>
              </a:rPr>
              <a:t>The application form should be downloaded, completed and submitted with the rest of the application, together with a CV, a one-page explanation of why you want to go on the scheme (a cover letter) by e-mail to Dr R. Gerald Hughes (</a:t>
            </a:r>
            <a:r>
              <a:rPr lang="en-US" sz="2000" dirty="0">
                <a:latin typeface="Abadi" panose="020B0604020104020204" pitchFamily="34" charset="0"/>
                <a:hlinkClick r:id="rId5"/>
              </a:rPr>
              <a:t>rbh@aber.ac.uk</a:t>
            </a:r>
            <a:r>
              <a:rPr lang="en-US" sz="2000" dirty="0">
                <a:latin typeface="Abadi" panose="020B0604020104020204" pitchFamily="34" charset="0"/>
              </a:rPr>
              <a:t>) and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Ceuron</a:t>
            </a:r>
            <a:r>
              <a:rPr lang="en-GB" sz="2000" dirty="0">
                <a:latin typeface="Abadi" panose="020B0604020104020204" pitchFamily="34" charset="0"/>
              </a:rPr>
              <a:t> Bryn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 Tecwyn (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badi" panose="020B0604020104020204" pitchFamily="34" charset="0"/>
                <a:hlinkClick r:id="rId6"/>
              </a:rPr>
              <a:t>cet18@aber.ac.uk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)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in</a:t>
            </a:r>
            <a:r>
              <a:rPr lang="en-US" sz="2000" dirty="0">
                <a:latin typeface="Abadi" panose="020B0604020104020204" pitchFamily="34" charset="0"/>
              </a:rPr>
              <a:t> mid-February 2025</a:t>
            </a:r>
          </a:p>
          <a:p>
            <a:pPr eaLnBrk="1" fontAlgn="auto" hangingPunct="1">
              <a:defRPr/>
            </a:pPr>
            <a:r>
              <a:rPr lang="en-US" sz="2000" dirty="0">
                <a:latin typeface="Abadi" panose="020B0604020104020204" pitchFamily="34" charset="0"/>
              </a:rPr>
              <a:t>If selected to go forward for a placement, the CV and personal statement will be sent to potential host MPs/</a:t>
            </a:r>
            <a:r>
              <a:rPr lang="en-US" sz="2000" dirty="0" err="1">
                <a:latin typeface="Abadi" panose="020B0604020104020204" pitchFamily="34" charset="0"/>
              </a:rPr>
              <a:t>MSs.</a:t>
            </a:r>
            <a:r>
              <a:rPr lang="en-US" sz="2000" dirty="0">
                <a:latin typeface="Abadi" panose="020B0604020104020204" pitchFamily="34" charset="0"/>
              </a:rPr>
              <a:t> This application form is for Departmental purposes only  </a:t>
            </a:r>
          </a:p>
          <a:p>
            <a:pPr eaLnBrk="1" fontAlgn="auto" hangingPunct="1">
              <a:defRPr/>
            </a:pPr>
            <a:r>
              <a:rPr lang="en-US" sz="2000" dirty="0">
                <a:latin typeface="Abadi" panose="020B0604020104020204" pitchFamily="34" charset="0"/>
              </a:rPr>
              <a:t>All applicants will be notified by e-mail in late February 2025 to let them know if they have been shortlisted</a:t>
            </a:r>
          </a:p>
          <a:p>
            <a:pPr eaLnBrk="1" fontAlgn="auto" hangingPunct="1">
              <a:defRPr/>
            </a:pPr>
            <a:r>
              <a:rPr lang="en-US" sz="2000" dirty="0">
                <a:latin typeface="Abadi" panose="020B0604020104020204" pitchFamily="34" charset="0"/>
              </a:rPr>
              <a:t>The provisional interview date for shortlisted candidates will be in early March 2025. Successful candidates who have been chosen for the scheme will be notified during mid-March 2024</a:t>
            </a:r>
          </a:p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After that, the process of matching students with MPs and MSs will begin</a:t>
            </a:r>
          </a:p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Placement confirmed </a:t>
            </a:r>
          </a:p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Finally, successful candidates will contact the offices of MSs/ MPs so as to finalise arrangements, security pass and the like </a:t>
            </a:r>
          </a:p>
        </p:txBody>
      </p:sp>
      <p:pic>
        <p:nvPicPr>
          <p:cNvPr id="12294" name="Content Placeholder 5">
            <a:extLst>
              <a:ext uri="{FF2B5EF4-FFF2-40B4-BE49-F238E27FC236}">
                <a16:creationId xmlns:a16="http://schemas.microsoft.com/office/drawing/2014/main" id="{AFC2BA51-C602-4639-9979-887169DD393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2066925"/>
            <a:ext cx="4667250" cy="3105150"/>
          </a:xfrm>
        </p:spPr>
      </p:pic>
      <p:pic>
        <p:nvPicPr>
          <p:cNvPr id="12295" name="Picture 7">
            <a:extLst>
              <a:ext uri="{FF2B5EF4-FFF2-40B4-BE49-F238E27FC236}">
                <a16:creationId xmlns:a16="http://schemas.microsoft.com/office/drawing/2014/main" id="{90669D05-A558-4030-BF5D-3DA9DB5CD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946748"/>
            <a:ext cx="2748585" cy="52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7" descr="National_Assembly_for_Wales">
            <a:extLst>
              <a:ext uri="{FF2B5EF4-FFF2-40B4-BE49-F238E27FC236}">
                <a16:creationId xmlns:a16="http://schemas.microsoft.com/office/drawing/2014/main" id="{4CE56BE6-BF19-465D-8D70-957344354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2397125"/>
            <a:ext cx="5545138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6" descr="House of Commons">
            <a:extLst>
              <a:ext uri="{FF2B5EF4-FFF2-40B4-BE49-F238E27FC236}">
                <a16:creationId xmlns:a16="http://schemas.microsoft.com/office/drawing/2014/main" id="{BB35DF36-1DE2-4C27-9790-2B1AE08D2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0"/>
            <a:ext cx="5976937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2">
            <a:extLst>
              <a:ext uri="{FF2B5EF4-FFF2-40B4-BE49-F238E27FC236}">
                <a16:creationId xmlns:a16="http://schemas.microsoft.com/office/drawing/2014/main" id="{3BC8EDB9-7848-4E40-A552-E3716F7266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03563" y="260350"/>
            <a:ext cx="5976937" cy="151246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GB" altLang="en-US" sz="3600" dirty="0"/>
            </a:br>
            <a:r>
              <a:rPr lang="en-GB" altLang="en-US" sz="3600" dirty="0">
                <a:latin typeface="Abadi" panose="020B0604020104020204" pitchFamily="34" charset="0"/>
              </a:rPr>
              <a:t>Provisional summary of deadlines and dates*</a:t>
            </a:r>
            <a:br>
              <a:rPr lang="en-GB" altLang="en-US" sz="1600" dirty="0"/>
            </a:br>
            <a:r>
              <a:rPr lang="en-GB" altLang="en-US" dirty="0"/>
              <a:t> </a:t>
            </a:r>
          </a:p>
        </p:txBody>
      </p:sp>
      <p:graphicFrame>
        <p:nvGraphicFramePr>
          <p:cNvPr id="162882" name="Group 66">
            <a:extLst>
              <a:ext uri="{FF2B5EF4-FFF2-40B4-BE49-F238E27FC236}">
                <a16:creationId xmlns:a16="http://schemas.microsoft.com/office/drawing/2014/main" id="{0660F15A-3171-4AE6-BDE0-63DC2E86781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90195974"/>
              </p:ext>
            </p:extLst>
          </p:nvPr>
        </p:nvGraphicFramePr>
        <p:xfrm>
          <a:off x="214313" y="1379538"/>
          <a:ext cx="8707437" cy="1922602"/>
        </p:xfrm>
        <a:graphic>
          <a:graphicData uri="http://schemas.openxmlformats.org/drawingml/2006/table">
            <a:tbl>
              <a:tblPr/>
              <a:tblGrid>
                <a:gridCol w="3109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7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1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Mid-February</a:t>
                      </a:r>
                    </a:p>
                  </a:txBody>
                  <a:tcPr marL="46560" marR="46560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Submit application form to 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  <a:hlinkClick r:id="rId5"/>
                        </a:rPr>
                        <a:t>rbh@aber.ac.uk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 and Ceuron Bryn Tecwyn 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  <a:hlinkClick r:id="rId6"/>
                        </a:rPr>
                        <a:t>cet18@aber.ac.uk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46560" marR="46560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Late February</a:t>
                      </a:r>
                    </a:p>
                  </a:txBody>
                  <a:tcPr marL="46560" marR="46560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Notification of short-listed candidates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46560" marR="46560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1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Early March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46560" marR="46560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Interviews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46560" marR="46560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1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Mid-March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46560" marR="46560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Notification of results to short-listed candidates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46560" marR="46560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358" name="TextBox 9">
            <a:extLst>
              <a:ext uri="{FF2B5EF4-FFF2-40B4-BE49-F238E27FC236}">
                <a16:creationId xmlns:a16="http://schemas.microsoft.com/office/drawing/2014/main" id="{53BE68E2-AC66-473C-8DA9-B54F7A241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6480175"/>
            <a:ext cx="4576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r>
              <a:rPr lang="en-US" altLang="en-US">
                <a:latin typeface="Abadi" panose="020B0604020104020204" pitchFamily="34" charset="0"/>
              </a:rPr>
              <a:t>*Dates may be subject to alteration</a:t>
            </a:r>
            <a:endParaRPr lang="en-GB" altLang="en-US">
              <a:latin typeface="Abadi" panose="020B0604020104020204" pitchFamily="34" charset="0"/>
            </a:endParaRPr>
          </a:p>
        </p:txBody>
      </p:sp>
      <p:pic>
        <p:nvPicPr>
          <p:cNvPr id="14359" name="Picture 7">
            <a:extLst>
              <a:ext uri="{FF2B5EF4-FFF2-40B4-BE49-F238E27FC236}">
                <a16:creationId xmlns:a16="http://schemas.microsoft.com/office/drawing/2014/main" id="{1B195C57-F986-4DE3-ABBA-6CD1B249E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76200"/>
            <a:ext cx="2906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8">
            <a:extLst>
              <a:ext uri="{FF2B5EF4-FFF2-40B4-BE49-F238E27FC236}">
                <a16:creationId xmlns:a16="http://schemas.microsoft.com/office/drawing/2014/main" id="{38E0F1B1-0759-4E75-99F2-03B57998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01008"/>
            <a:ext cx="4320828" cy="287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National_Assembly_for_Wales">
            <a:extLst>
              <a:ext uri="{FF2B5EF4-FFF2-40B4-BE49-F238E27FC236}">
                <a16:creationId xmlns:a16="http://schemas.microsoft.com/office/drawing/2014/main" id="{447105D4-1C4D-4480-91E6-B6AD32E4E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3087"/>
            <a:ext cx="5588054" cy="427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House of Commons">
            <a:extLst>
              <a:ext uri="{FF2B5EF4-FFF2-40B4-BE49-F238E27FC236}">
                <a16:creationId xmlns:a16="http://schemas.microsoft.com/office/drawing/2014/main" id="{51E8FCEC-4430-4B15-91D7-03D09521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0"/>
            <a:ext cx="5976937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>
            <a:extLst>
              <a:ext uri="{FF2B5EF4-FFF2-40B4-BE49-F238E27FC236}">
                <a16:creationId xmlns:a16="http://schemas.microsoft.com/office/drawing/2014/main" id="{B31836AE-F87A-4A7A-8E04-2A8567146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2486" y="256208"/>
            <a:ext cx="5436096" cy="63976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200" dirty="0">
                <a:latin typeface="Abadi" panose="020B0604020104020204" pitchFamily="34" charset="0"/>
                <a:ea typeface="ＭＳ Ｐゴシック" charset="0"/>
              </a:rPr>
              <a:t>Some of our 2024 placements</a:t>
            </a:r>
            <a:endParaRPr lang="en-US" sz="3200" dirty="0">
              <a:latin typeface="Abadi" panose="020B0604020104020204" pitchFamily="34" charset="0"/>
              <a:ea typeface="ＭＳ Ｐゴシック" charset="0"/>
            </a:endParaRP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4586C261-AEEC-435D-9C58-49473FC4B5F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31763" y="1000125"/>
            <a:ext cx="2716295" cy="5669235"/>
          </a:xfrm>
        </p:spPr>
        <p:txBody>
          <a:bodyPr>
            <a:normAutofit/>
          </a:bodyPr>
          <a:lstStyle/>
          <a:p>
            <a:pPr algn="l" rtl="0" fontAlgn="base"/>
            <a:r>
              <a:rPr lang="en-GB" sz="2000" b="1" dirty="0">
                <a:latin typeface="Abadi" panose="020B0604020104020204" pitchFamily="34" charset="0"/>
                <a:ea typeface="Times New Roman" panose="02020603050405020304" pitchFamily="18" charset="0"/>
              </a:rPr>
              <a:t>Loti Glyn: P</a:t>
            </a:r>
            <a:r>
              <a:rPr lang="en-GB" sz="2000" b="1" i="0" dirty="0">
                <a:solidFill>
                  <a:srgbClr val="242424"/>
                </a:solidFill>
                <a:effectLst/>
                <a:latin typeface="Abadi" panose="020B0604020104020204" pitchFamily="34" charset="0"/>
              </a:rPr>
              <a:t>lacement – Ben Lake</a:t>
            </a:r>
            <a:r>
              <a:rPr lang="en-GB" sz="2000" b="1" dirty="0">
                <a:latin typeface="Abadi" panose="020B0604020104020204" pitchFamily="34" charset="0"/>
              </a:rPr>
              <a:t> MP, Ceredigion, </a:t>
            </a:r>
            <a:r>
              <a:rPr lang="en-GB" sz="2000" b="1" spc="-45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H</a:t>
            </a:r>
            <a:r>
              <a:rPr lang="en-GB" sz="2000" b="1" spc="-45" dirty="0">
                <a:solidFill>
                  <a:srgbClr val="1F1521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o</a:t>
            </a:r>
            <a:r>
              <a:rPr lang="en-GB" sz="2000" b="1" spc="-45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use </a:t>
            </a:r>
            <a:r>
              <a:rPr lang="en-GB" sz="2000" b="1" spc="-45" dirty="0">
                <a:solidFill>
                  <a:srgbClr val="1F1521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o</a:t>
            </a:r>
            <a:r>
              <a:rPr lang="en-GB" sz="2000" b="1" spc="-45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f </a:t>
            </a:r>
            <a:r>
              <a:rPr lang="en-GB" sz="2000" b="1" spc="-120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C</a:t>
            </a:r>
            <a:r>
              <a:rPr lang="en-GB" sz="2000" b="1" spc="-120" dirty="0">
                <a:solidFill>
                  <a:srgbClr val="1F1521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o</a:t>
            </a:r>
            <a:r>
              <a:rPr lang="en-GB" sz="2000" b="1" spc="-120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mm</a:t>
            </a:r>
            <a:r>
              <a:rPr lang="en-GB" sz="2000" b="1" spc="-120" dirty="0">
                <a:solidFill>
                  <a:srgbClr val="1F1521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o</a:t>
            </a:r>
            <a:r>
              <a:rPr lang="en-GB" sz="2000" b="1" spc="-120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ns </a:t>
            </a:r>
            <a:endParaRPr lang="en-GB" sz="2000" b="1" dirty="0">
              <a:solidFill>
                <a:srgbClr val="242424"/>
              </a:solidFill>
              <a:latin typeface="Abadi" panose="020B0604020104020204" pitchFamily="34" charset="0"/>
            </a:endParaRPr>
          </a:p>
          <a:p>
            <a:pPr algn="l" rtl="0" fontAlgn="base"/>
            <a:r>
              <a:rPr lang="en-GB" sz="2000" b="1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Arthur Wacker: P</a:t>
            </a:r>
            <a:r>
              <a:rPr lang="en-GB" sz="2000" b="1" dirty="0">
                <a:latin typeface="Abadi" panose="020B0604020104020204" pitchFamily="34" charset="0"/>
                <a:ea typeface="Times New Roman" panose="02020603050405020304" pitchFamily="18" charset="0"/>
              </a:rPr>
              <a:t>lacement – </a:t>
            </a:r>
            <a:r>
              <a:rPr lang="en-GB" sz="2000" b="1" dirty="0" err="1">
                <a:latin typeface="Abadi" panose="020B0604020104020204" pitchFamily="34" charset="0"/>
                <a:ea typeface="Times New Roman" panose="02020603050405020304" pitchFamily="18" charset="0"/>
              </a:rPr>
              <a:t>Delyth</a:t>
            </a:r>
            <a:r>
              <a:rPr lang="en-GB" sz="2000" b="1" dirty="0">
                <a:latin typeface="Abadi" panose="020B0604020104020204" pitchFamily="34" charset="0"/>
                <a:ea typeface="Times New Roman" panose="02020603050405020304" pitchFamily="18" charset="0"/>
              </a:rPr>
              <a:t> Jewell AS</a:t>
            </a:r>
            <a:r>
              <a:rPr lang="en-GB" sz="2000" b="1" spc="-100" dirty="0">
                <a:solidFill>
                  <a:srgbClr val="1F1521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, South Wales East</a:t>
            </a:r>
            <a:r>
              <a:rPr lang="en-GB" sz="2000" b="1" spc="-75" dirty="0">
                <a:solidFill>
                  <a:srgbClr val="1F1521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, Senedd</a:t>
            </a:r>
            <a:r>
              <a:rPr lang="en-GB" sz="2000" b="1" spc="-120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 Cymru</a:t>
            </a:r>
          </a:p>
          <a:p>
            <a:pPr algn="l" rtl="0" fontAlgn="base"/>
            <a:r>
              <a:rPr lang="en-GB" sz="2000" b="1" spc="-120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Matilda </a:t>
            </a:r>
            <a:r>
              <a:rPr lang="en-GB" sz="2000" b="1" spc="-120" dirty="0" err="1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Falchetta</a:t>
            </a:r>
            <a:r>
              <a:rPr lang="en-GB" sz="2000" b="1" spc="-120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: 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Placement – Huw </a:t>
            </a:r>
            <a:r>
              <a:rPr lang="en-GB" sz="2000" b="1" i="0" dirty="0" err="1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Irranca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-Davies, MS, </a:t>
            </a:r>
            <a:r>
              <a:rPr lang="en-GB" sz="2000" b="1" i="0" dirty="0" err="1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Ogmore</a:t>
            </a:r>
            <a:r>
              <a:rPr lang="en-GB" sz="2000" b="1" i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, Senedd Cymru</a:t>
            </a:r>
            <a:endParaRPr lang="en-GB" sz="200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dirty="0">
              <a:latin typeface="Abadi" panose="020B06040201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222" name="Content Placeholder 1">
            <a:extLst>
              <a:ext uri="{FF2B5EF4-FFF2-40B4-BE49-F238E27FC236}">
                <a16:creationId xmlns:a16="http://schemas.microsoft.com/office/drawing/2014/main" id="{DE0F4FF9-3D62-4493-8DF3-B729352BE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4225" y="1828800"/>
            <a:ext cx="3360738" cy="4351338"/>
          </a:xfrm>
        </p:spPr>
        <p:txBody>
          <a:bodyPr>
            <a:normAutofit/>
          </a:bodyPr>
          <a:lstStyle/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</p:txBody>
      </p:sp>
      <p:pic>
        <p:nvPicPr>
          <p:cNvPr id="16393" name="Picture 6" descr="New Interpol log">
            <a:extLst>
              <a:ext uri="{FF2B5EF4-FFF2-40B4-BE49-F238E27FC236}">
                <a16:creationId xmlns:a16="http://schemas.microsoft.com/office/drawing/2014/main" id="{0E6673D7-DC31-44B7-9CA1-EF2BFC36E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6380620"/>
            <a:ext cx="2552700" cy="49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2DE491-BA47-C92C-F386-A6BED8B27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2908" y="1075133"/>
            <a:ext cx="1843630" cy="2451006"/>
          </a:xfrm>
          <a:prstGeom prst="rect">
            <a:avLst/>
          </a:prstGeom>
        </p:spPr>
      </p:pic>
      <p:pic>
        <p:nvPicPr>
          <p:cNvPr id="7" name="Picture 6" descr="A person standing on a sidewalk in front of a brick building&#10;&#10;Description automatically generated">
            <a:extLst>
              <a:ext uri="{FF2B5EF4-FFF2-40B4-BE49-F238E27FC236}">
                <a16:creationId xmlns:a16="http://schemas.microsoft.com/office/drawing/2014/main" id="{CFFBA052-E73D-450E-28B0-111AA9D6AD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55" y="1199476"/>
            <a:ext cx="1956702" cy="2608935"/>
          </a:xfrm>
          <a:prstGeom prst="rect">
            <a:avLst/>
          </a:prstGeom>
        </p:spPr>
      </p:pic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7506D4F-D4DA-6E98-4DD0-CF5A0D38A1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13" y="3422751"/>
            <a:ext cx="2107865" cy="2658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427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National_Assembly_for_Wales">
            <a:extLst>
              <a:ext uri="{FF2B5EF4-FFF2-40B4-BE49-F238E27FC236}">
                <a16:creationId xmlns:a16="http://schemas.microsoft.com/office/drawing/2014/main" id="{447105D4-1C4D-4480-91E6-B6AD32E4E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788"/>
            <a:ext cx="5545138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House of Commons">
            <a:extLst>
              <a:ext uri="{FF2B5EF4-FFF2-40B4-BE49-F238E27FC236}">
                <a16:creationId xmlns:a16="http://schemas.microsoft.com/office/drawing/2014/main" id="{51E8FCEC-4430-4B15-91D7-03D09521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0"/>
            <a:ext cx="5976937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>
            <a:extLst>
              <a:ext uri="{FF2B5EF4-FFF2-40B4-BE49-F238E27FC236}">
                <a16:creationId xmlns:a16="http://schemas.microsoft.com/office/drawing/2014/main" id="{B31836AE-F87A-4A7A-8E04-2A8567146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6150" y="365126"/>
            <a:ext cx="7269163" cy="69070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>
                <a:latin typeface="Abadi" panose="020B0604020104020204" pitchFamily="34" charset="0"/>
                <a:ea typeface="ＭＳ Ｐゴシック" charset="0"/>
              </a:rPr>
              <a:t>Senedd Cymru</a:t>
            </a:r>
            <a:endParaRPr lang="en-US" dirty="0">
              <a:latin typeface="Abadi" panose="020B0604020104020204" pitchFamily="34" charset="0"/>
              <a:ea typeface="ＭＳ Ｐゴシック" charset="0"/>
            </a:endParaRP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4586C261-AEEC-435D-9C58-49473FC4B5F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dirty="0">
              <a:latin typeface="Abadi" panose="020B06040201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222" name="Content Placeholder 1">
            <a:extLst>
              <a:ext uri="{FF2B5EF4-FFF2-40B4-BE49-F238E27FC236}">
                <a16:creationId xmlns:a16="http://schemas.microsoft.com/office/drawing/2014/main" id="{DE0F4FF9-3D62-4493-8DF3-B729352BE0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</p:txBody>
      </p:sp>
      <p:pic>
        <p:nvPicPr>
          <p:cNvPr id="16393" name="Picture 6" descr="New Interpol log">
            <a:extLst>
              <a:ext uri="{FF2B5EF4-FFF2-40B4-BE49-F238E27FC236}">
                <a16:creationId xmlns:a16="http://schemas.microsoft.com/office/drawing/2014/main" id="{0E6673D7-DC31-44B7-9CA1-EF2BFC36E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6380620"/>
            <a:ext cx="2552700" cy="49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D2A953-64A0-392E-D72F-D13E7034180C}"/>
              </a:ext>
            </a:extLst>
          </p:cNvPr>
          <p:cNvSpPr txBox="1"/>
          <p:nvPr/>
        </p:nvSpPr>
        <p:spPr>
          <a:xfrm>
            <a:off x="611560" y="1417760"/>
            <a:ext cx="457643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Cross Party Groups (diabetes, educational reform)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Committee Meetings (Children, Young People and Education Committee)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Events (Basque Country and European Higher Education Forum Reception)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Drafting questions to the First Minister and other ministers (community allotments)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Research background on the topic and providing brief report to the 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Make notes during meetings and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E-mailing constituents, Charities, Businesses and Union representatives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Running social media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Taking the train to Newport to work in the constituency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Photocopying, tea-making etc.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5A44F-F8BB-75F5-9F8C-72B44BDADD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998" y="2280774"/>
            <a:ext cx="3747767" cy="303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10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National_Assembly_for_Wales">
            <a:extLst>
              <a:ext uri="{FF2B5EF4-FFF2-40B4-BE49-F238E27FC236}">
                <a16:creationId xmlns:a16="http://schemas.microsoft.com/office/drawing/2014/main" id="{447105D4-1C4D-4480-91E6-B6AD32E4E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788"/>
            <a:ext cx="5545138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House of Commons">
            <a:extLst>
              <a:ext uri="{FF2B5EF4-FFF2-40B4-BE49-F238E27FC236}">
                <a16:creationId xmlns:a16="http://schemas.microsoft.com/office/drawing/2014/main" id="{51E8FCEC-4430-4B15-91D7-03D09521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0"/>
            <a:ext cx="5976937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>
            <a:extLst>
              <a:ext uri="{FF2B5EF4-FFF2-40B4-BE49-F238E27FC236}">
                <a16:creationId xmlns:a16="http://schemas.microsoft.com/office/drawing/2014/main" id="{B31836AE-F87A-4A7A-8E04-2A8567146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6150" y="365126"/>
            <a:ext cx="7269163" cy="69070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>
                <a:latin typeface="Abadi" panose="020B0604020104020204" pitchFamily="34" charset="0"/>
                <a:ea typeface="ＭＳ Ｐゴシック" charset="0"/>
              </a:rPr>
              <a:t>Westminster</a:t>
            </a:r>
            <a:endParaRPr lang="en-US" dirty="0">
              <a:latin typeface="Abadi" panose="020B0604020104020204" pitchFamily="34" charset="0"/>
              <a:ea typeface="ＭＳ Ｐゴシック" charset="0"/>
            </a:endParaRP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4586C261-AEEC-435D-9C58-49473FC4B5F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dirty="0">
              <a:latin typeface="Abadi" panose="020B06040201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222" name="Content Placeholder 1">
            <a:extLst>
              <a:ext uri="{FF2B5EF4-FFF2-40B4-BE49-F238E27FC236}">
                <a16:creationId xmlns:a16="http://schemas.microsoft.com/office/drawing/2014/main" id="{DE0F4FF9-3D62-4493-8DF3-B729352BE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2080" y="1791519"/>
            <a:ext cx="3360420" cy="4351337"/>
          </a:xfrm>
        </p:spPr>
        <p:txBody>
          <a:bodyPr/>
          <a:lstStyle/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</p:txBody>
      </p:sp>
      <p:pic>
        <p:nvPicPr>
          <p:cNvPr id="16393" name="Picture 6" descr="New Interpol log">
            <a:extLst>
              <a:ext uri="{FF2B5EF4-FFF2-40B4-BE49-F238E27FC236}">
                <a16:creationId xmlns:a16="http://schemas.microsoft.com/office/drawing/2014/main" id="{0E6673D7-DC31-44B7-9CA1-EF2BFC36E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6380620"/>
            <a:ext cx="2552700" cy="49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D2A953-64A0-392E-D72F-D13E7034180C}"/>
              </a:ext>
            </a:extLst>
          </p:cNvPr>
          <p:cNvSpPr txBox="1"/>
          <p:nvPr/>
        </p:nvSpPr>
        <p:spPr>
          <a:xfrm>
            <a:off x="611560" y="1417760"/>
            <a:ext cx="4576438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Abadi" panose="020B0604020104020204" pitchFamily="34" charset="0"/>
              </a:rPr>
              <a:t>Constituency Casework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badi" panose="020B0604020104020204" pitchFamily="34" charset="0"/>
              </a:rPr>
              <a:t>Researching and referring constituent case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badi" panose="020B0604020104020204" pitchFamily="34" charset="0"/>
              </a:rPr>
              <a:t>Drafting of official letters &amp; emails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Abadi" panose="020B0604020104020204" pitchFamily="34" charset="0"/>
              </a:rPr>
              <a:t>Writing briefings for, and attending, meetings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Abadi" panose="020B0604020104020204" pitchFamily="34" charset="0"/>
              </a:rPr>
              <a:t>Assisting with the planning and running of events in the constituency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Abadi" panose="020B0604020104020204" pitchFamily="34" charset="0"/>
              </a:rPr>
              <a:t>E.g. fundraisers for the MP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Abadi" panose="020B0604020104020204" pitchFamily="34" charset="0"/>
              </a:rPr>
              <a:t>Community Comms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Abadi" panose="020B0604020104020204" pitchFamily="34" charset="0"/>
              </a:rPr>
              <a:t>Attending events in Parliament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Abadi" panose="020B0604020104020204" pitchFamily="34" charset="0"/>
              </a:rPr>
              <a:t>Photocopying, tea-making etc.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D31F5B-B8DD-DF58-6172-04D0E3604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921" y="2060848"/>
            <a:ext cx="4045462" cy="303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33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d9380cbd-37ec-46cf-9990-4abcb0c0d7b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iew">
    <a:dk1>
      <a:srgbClr val="000000"/>
    </a:dk1>
    <a:lt1>
      <a:srgbClr val="FFFFFF"/>
    </a:lt1>
    <a:dk2>
      <a:srgbClr val="46464A"/>
    </a:dk2>
    <a:lt2>
      <a:srgbClr val="D6D3CC"/>
    </a:lt2>
    <a:accent1>
      <a:srgbClr val="6F6F74"/>
    </a:accent1>
    <a:accent2>
      <a:srgbClr val="92A9B9"/>
    </a:accent2>
    <a:accent3>
      <a:srgbClr val="A7B789"/>
    </a:accent3>
    <a:accent4>
      <a:srgbClr val="B9A489"/>
    </a:accent4>
    <a:accent5>
      <a:srgbClr val="8D6374"/>
    </a:accent5>
    <a:accent6>
      <a:srgbClr val="9B7362"/>
    </a:accent6>
    <a:hlink>
      <a:srgbClr val="67AABF"/>
    </a:hlink>
    <a:folHlink>
      <a:srgbClr val="ABAFA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982</TotalTime>
  <Words>849</Words>
  <Application>Microsoft Office PowerPoint</Application>
  <PresentationFormat>On-screen Show (4:3)</PresentationFormat>
  <Paragraphs>100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ＭＳ Ｐゴシック</vt:lpstr>
      <vt:lpstr>Abadi</vt:lpstr>
      <vt:lpstr>Arial</vt:lpstr>
      <vt:lpstr>Calibri</vt:lpstr>
      <vt:lpstr>Century Schoolbook</vt:lpstr>
      <vt:lpstr>Wingdings</vt:lpstr>
      <vt:lpstr>Wingdings 2</vt:lpstr>
      <vt:lpstr>View</vt:lpstr>
      <vt:lpstr>House of Commons  Senedd Cymru Haf/Summer of 2025 Cyfarfod Gwybodaeth/Information Meeting 06 Tachwedd/November 2024</vt:lpstr>
      <vt:lpstr>Cynllun Lleoliadau Seneddol Parliamentary Placement Scheme</vt:lpstr>
      <vt:lpstr>Parliamentary Placement Scheme: requirements for applicants</vt:lpstr>
      <vt:lpstr>Places, finances and application</vt:lpstr>
      <vt:lpstr>Timelines</vt:lpstr>
      <vt:lpstr> Provisional summary of deadlines and dates*  </vt:lpstr>
      <vt:lpstr>Some of our 2024 placements</vt:lpstr>
      <vt:lpstr>Senedd Cymru</vt:lpstr>
      <vt:lpstr>Westminster</vt:lpstr>
      <vt:lpstr>Practicalities and logistics</vt:lpstr>
    </vt:vector>
  </TitlesOfParts>
  <Company>UWA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Parliamentary Placement Briefing   15 October 2008</dc:title>
  <dc:creator>.</dc:creator>
  <cp:lastModifiedBy>Ceuron Tecwyn [cet18] (Staff)</cp:lastModifiedBy>
  <cp:revision>87</cp:revision>
  <dcterms:created xsi:type="dcterms:W3CDTF">2008-09-29T15:47:53Z</dcterms:created>
  <dcterms:modified xsi:type="dcterms:W3CDTF">2024-11-06T15:49:37Z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dfecbd-fc97-4e8a-a9cd-19ed496c406e_Enabled">
    <vt:lpwstr>true</vt:lpwstr>
  </property>
  <property fmtid="{D5CDD505-2E9C-101B-9397-08002B2CF9AE}" pid="3" name="MSIP_Label_f2dfecbd-fc97-4e8a-a9cd-19ed496c406e_SetDate">
    <vt:lpwstr>2023-11-28T15:15:27Z</vt:lpwstr>
  </property>
  <property fmtid="{D5CDD505-2E9C-101B-9397-08002B2CF9AE}" pid="4" name="MSIP_Label_f2dfecbd-fc97-4e8a-a9cd-19ed496c406e_Method">
    <vt:lpwstr>Standard</vt:lpwstr>
  </property>
  <property fmtid="{D5CDD505-2E9C-101B-9397-08002B2CF9AE}" pid="5" name="MSIP_Label_f2dfecbd-fc97-4e8a-a9cd-19ed496c406e_Name">
    <vt:lpwstr>defa4170-0d19-0005-0004-bc88714345d2</vt:lpwstr>
  </property>
  <property fmtid="{D5CDD505-2E9C-101B-9397-08002B2CF9AE}" pid="6" name="MSIP_Label_f2dfecbd-fc97-4e8a-a9cd-19ed496c406e_SiteId">
    <vt:lpwstr>d47b090e-3f5a-4ca0-84d0-9f89d269f175</vt:lpwstr>
  </property>
  <property fmtid="{D5CDD505-2E9C-101B-9397-08002B2CF9AE}" pid="7" name="MSIP_Label_f2dfecbd-fc97-4e8a-a9cd-19ed496c406e_ActionId">
    <vt:lpwstr>4e84e2b5-50f9-4ec7-bc88-8463b527e764</vt:lpwstr>
  </property>
  <property fmtid="{D5CDD505-2E9C-101B-9397-08002B2CF9AE}" pid="8" name="MSIP_Label_f2dfecbd-fc97-4e8a-a9cd-19ed496c406e_ContentBits">
    <vt:lpwstr>0</vt:lpwstr>
  </property>
</Properties>
</file>