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6" r:id="rId2"/>
    <p:sldId id="275" r:id="rId3"/>
    <p:sldId id="281" r:id="rId4"/>
    <p:sldId id="277" r:id="rId5"/>
    <p:sldId id="279" r:id="rId6"/>
    <p:sldId id="284" r:id="rId7"/>
    <p:sldId id="287" r:id="rId8"/>
    <p:sldId id="290" r:id="rId9"/>
    <p:sldId id="288" r:id="rId10"/>
    <p:sldId id="293" r:id="rId11"/>
    <p:sldId id="289" r:id="rId12"/>
    <p:sldId id="282" r:id="rId13"/>
    <p:sldId id="285" r:id="rId14"/>
    <p:sldId id="291" r:id="rId15"/>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1">
          <p15:clr>
            <a:srgbClr val="A4A3A4"/>
          </p15:clr>
        </p15:guide>
        <p15:guide id="2" pos="1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E64"/>
    <a:srgbClr val="517DB1"/>
    <a:srgbClr val="1E2144"/>
    <a:srgbClr val="22254D"/>
    <a:srgbClr val="3E5E85"/>
    <a:srgbClr val="3476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22" autoAdjust="0"/>
  </p:normalViewPr>
  <p:slideViewPr>
    <p:cSldViewPr snapToGrid="0">
      <p:cViewPr varScale="1">
        <p:scale>
          <a:sx n="72" d="100"/>
          <a:sy n="72" d="100"/>
        </p:scale>
        <p:origin x="2118" y="54"/>
      </p:cViewPr>
      <p:guideLst>
        <p:guide orient="horz" pos="771"/>
        <p:guide pos="148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9200CD-4512-4141-9095-145FA6F46964}" type="datetimeFigureOut">
              <a:rPr lang="en-US" smtClean="0"/>
              <a:t>9/13/2018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5181AFC-20C7-374D-813F-34B6D00FDA48}" type="slidenum">
              <a:rPr lang="en-US" smtClean="0"/>
              <a:t>‹#›</a:t>
            </a:fld>
            <a:endParaRPr lang="en-US" dirty="0"/>
          </a:p>
        </p:txBody>
      </p:sp>
    </p:spTree>
    <p:extLst>
      <p:ext uri="{BB962C8B-B14F-4D97-AF65-F5344CB8AC3E}">
        <p14:creationId xmlns:p14="http://schemas.microsoft.com/office/powerpoint/2010/main" val="1125165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igitalcommons.law.umaryland.edu/cgi/viewcontent.cgi?article=1144&amp;context=fac_pub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jamanetwork.com/journals/jama/article-abstract/38662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webmd.com/women/ss/slideshow-thyroid-symptoms-and-solutions" TargetMode="External"/><Relationship Id="rId3" Type="http://schemas.openxmlformats.org/officeDocument/2006/relationships/hyperlink" Target="https://www.medicinenet.com/osteoporosis_quiz/quiz.htm" TargetMode="External"/><Relationship Id="rId7" Type="http://schemas.openxmlformats.org/officeDocument/2006/relationships/hyperlink" Target="https://www.webmd.com/diabetes/diabetes-health-check/default.ht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medicinenet.com/headache/article.htm" TargetMode="External"/><Relationship Id="rId5" Type="http://schemas.openxmlformats.org/officeDocument/2006/relationships/hyperlink" Target="https://www.medicinenet.com/migraine/article.htm" TargetMode="External"/><Relationship Id="rId4" Type="http://schemas.openxmlformats.org/officeDocument/2006/relationships/hyperlink" Target="https://www.medicinenet.com/heart_attack/article.htm" TargetMode="External"/><Relationship Id="rId9" Type="http://schemas.openxmlformats.org/officeDocument/2006/relationships/hyperlink" Target="https://www.webmd.com/lupus/ss/slideshow-lupus-overview"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womenshealth.gov/publications/our-publications/fact-sheet/interstitial-cystitis.html" TargetMode="External"/><Relationship Id="rId3" Type="http://schemas.openxmlformats.org/officeDocument/2006/relationships/hyperlink" Target="http://www.womenshealth.gov/menopause/menopause-basics/index.html" TargetMode="External"/><Relationship Id="rId7" Type="http://schemas.openxmlformats.org/officeDocument/2006/relationships/hyperlink" Target="http://www.womenshealth.gov/publications/our-publications/fact-sheet/irritable-bowel-syndrom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womenshealth.gov/publications/our-publications/fact-sheet/chronic-fatigue-syndrome.html" TargetMode="External"/><Relationship Id="rId5" Type="http://schemas.openxmlformats.org/officeDocument/2006/relationships/hyperlink" Target="http://www.womenshealth.gov/publications/our-publications/fact-sheet/anxiety-disorders.html" TargetMode="External"/><Relationship Id="rId10" Type="http://schemas.openxmlformats.org/officeDocument/2006/relationships/hyperlink" Target="https://www.medicinenet.com/menstrual_cramps/article.htm" TargetMode="External"/><Relationship Id="rId4" Type="http://schemas.openxmlformats.org/officeDocument/2006/relationships/hyperlink" Target="http://www.womenshealth.gov/publications/our-publications/fact-sheet/depression.html" TargetMode="External"/><Relationship Id="rId9" Type="http://schemas.openxmlformats.org/officeDocument/2006/relationships/hyperlink" Target="https://www.medicinenet.com/pictures_slideshow_pelvic_pain_causes/article.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Title page</a:t>
            </a:r>
            <a:endParaRPr lang="en-US" sz="1200" b="1" baseline="0" dirty="0" smtClean="0"/>
          </a:p>
        </p:txBody>
      </p:sp>
      <p:sp>
        <p:nvSpPr>
          <p:cNvPr id="4" name="Slide Number Placeholder 3"/>
          <p:cNvSpPr>
            <a:spLocks noGrp="1"/>
          </p:cNvSpPr>
          <p:nvPr>
            <p:ph type="sldNum" sz="quarter" idx="10"/>
          </p:nvPr>
        </p:nvSpPr>
        <p:spPr/>
        <p:txBody>
          <a:bodyPr/>
          <a:lstStyle/>
          <a:p>
            <a:fld id="{75181AFC-20C7-374D-813F-34B6D00FDA48}" type="slidenum">
              <a:rPr lang="en-US" smtClean="0"/>
              <a:t>1</a:t>
            </a:fld>
            <a:endParaRPr lang="en-US" dirty="0"/>
          </a:p>
        </p:txBody>
      </p:sp>
    </p:spTree>
    <p:extLst>
      <p:ext uri="{BB962C8B-B14F-4D97-AF65-F5344CB8AC3E}">
        <p14:creationId xmlns:p14="http://schemas.microsoft.com/office/powerpoint/2010/main" val="233525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Talk about Menstrual leave and why people in Japan and other countries don’t use it</a:t>
            </a:r>
          </a:p>
          <a:p>
            <a:pPr algn="l"/>
            <a:endParaRPr lang="en-US" dirty="0" smtClean="0"/>
          </a:p>
          <a:p>
            <a:pPr algn="l"/>
            <a:r>
              <a:rPr lang="en-US" dirty="0" smtClean="0"/>
              <a:t>How women’s pain is dealt with – according to the guardian </a:t>
            </a:r>
            <a:r>
              <a:rPr lang="en-US" baseline="0" dirty="0" smtClean="0"/>
              <a:t> - </a:t>
            </a:r>
            <a:r>
              <a:rPr lang="en-GB" dirty="0" smtClean="0"/>
              <a:t>A paper called </a:t>
            </a:r>
            <a:r>
              <a:rPr lang="en-GB" dirty="0" smtClean="0">
                <a:hlinkClick r:id="rId3"/>
              </a:rPr>
              <a:t>The Girl Who Cried Pain</a:t>
            </a:r>
            <a:r>
              <a:rPr lang="en-GB" dirty="0" smtClean="0"/>
              <a:t> found extensive evidence that women’s pain is treated as less important than men’s by healthcare workers. One study found that boys with post-operative pain were given codeine while girls were given paracetamol. Men who had had a coronary artery bypass graft got narcotics; women after the same procedure were given sedatives, “suggesting that female patients were more often perceived as anxious rather than in pain”. When researchers reviewed </a:t>
            </a:r>
            <a:r>
              <a:rPr lang="en-GB" dirty="0" smtClean="0">
                <a:hlinkClick r:id="rId4"/>
              </a:rPr>
              <a:t>evidence</a:t>
            </a:r>
            <a:r>
              <a:rPr lang="en-GB" dirty="0" smtClean="0"/>
              <a:t> from the American Medical Association’s Task Force on Gender Disparities in Clinical Decision Making, “physicians were found to consistently view women’s (but not men’s) symptom reports as caused by emotional factors, even in the presence of positive clinical tests”. Why does this continue? Partly because we let it.</a:t>
            </a:r>
          </a:p>
          <a:p>
            <a:pPr algn="l"/>
            <a:endParaRPr lang="en-GB" dirty="0" smtClean="0"/>
          </a:p>
          <a:p>
            <a:pPr algn="l"/>
            <a:r>
              <a:rPr lang="en-GB" dirty="0" smtClean="0"/>
              <a:t>So let’s just put this into context  - if there are 32.39 million workers in the </a:t>
            </a:r>
            <a:r>
              <a:rPr lang="en-GB" dirty="0" err="1" smtClean="0"/>
              <a:t>uk</a:t>
            </a:r>
            <a:r>
              <a:rPr lang="en-GB" dirty="0" smtClean="0"/>
              <a:t> and 47% of them are women, lets just say that 50% of them are currently menstruating</a:t>
            </a:r>
            <a:r>
              <a:rPr lang="en-GB" baseline="0" dirty="0" smtClean="0"/>
              <a:t> – that statistic means at a rough guess 2.5 million women have taken time off work because of the pain periods can cause yet only 27% actually told their bosses why…</a:t>
            </a:r>
            <a:endParaRPr lang="en-US" dirty="0"/>
          </a:p>
        </p:txBody>
      </p:sp>
      <p:sp>
        <p:nvSpPr>
          <p:cNvPr id="4" name="Slide Number Placeholder 3"/>
          <p:cNvSpPr>
            <a:spLocks noGrp="1"/>
          </p:cNvSpPr>
          <p:nvPr>
            <p:ph type="sldNum" sz="quarter" idx="10"/>
          </p:nvPr>
        </p:nvSpPr>
        <p:spPr/>
        <p:txBody>
          <a:bodyPr/>
          <a:lstStyle/>
          <a:p>
            <a:fld id="{75181AFC-20C7-374D-813F-34B6D00FDA48}" type="slidenum">
              <a:rPr lang="en-US" smtClean="0"/>
              <a:t>10</a:t>
            </a:fld>
            <a:endParaRPr lang="en-US" dirty="0"/>
          </a:p>
        </p:txBody>
      </p:sp>
    </p:spTree>
    <p:extLst>
      <p:ext uri="{BB962C8B-B14F-4D97-AF65-F5344CB8AC3E}">
        <p14:creationId xmlns:p14="http://schemas.microsoft.com/office/powerpoint/2010/main" val="43670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t>Bullet</a:t>
            </a:r>
            <a:r>
              <a:rPr lang="en-US" sz="1200" b="1" baseline="0" dirty="0" smtClean="0"/>
              <a:t> point li</a:t>
            </a:r>
          </a:p>
          <a:p>
            <a:pPr algn="l"/>
            <a:endParaRPr lang="en-GB" dirty="0" smtClean="0"/>
          </a:p>
          <a:p>
            <a:pPr algn="l"/>
            <a:r>
              <a:rPr lang="en-GB" dirty="0" smtClean="0"/>
              <a:t>The menopause is not an illness. But it most certainly poses many workplace health and safety issues</a:t>
            </a:r>
            <a:endParaRPr lang="en-US" dirty="0" smtClean="0"/>
          </a:p>
          <a:p>
            <a:r>
              <a:rPr lang="en-US" sz="1200" b="1" baseline="0" dirty="0" err="1" smtClean="0"/>
              <a:t>st</a:t>
            </a:r>
            <a:r>
              <a:rPr lang="en-US" sz="1200" b="1" baseline="0" dirty="0" smtClean="0"/>
              <a:t> </a:t>
            </a:r>
            <a:r>
              <a:rPr lang="en-US" sz="1200" b="1" baseline="0" dirty="0" smtClean="0"/>
              <a:t>(animated)</a:t>
            </a:r>
          </a:p>
          <a:p>
            <a:pPr algn="l"/>
            <a:endParaRPr lang="en-US" dirty="0"/>
          </a:p>
        </p:txBody>
      </p:sp>
      <p:sp>
        <p:nvSpPr>
          <p:cNvPr id="4" name="Slide Number Placeholder 3"/>
          <p:cNvSpPr>
            <a:spLocks noGrp="1"/>
          </p:cNvSpPr>
          <p:nvPr>
            <p:ph type="sldNum" sz="quarter" idx="10"/>
          </p:nvPr>
        </p:nvSpPr>
        <p:spPr/>
        <p:txBody>
          <a:bodyPr/>
          <a:lstStyle/>
          <a:p>
            <a:fld id="{75181AFC-20C7-374D-813F-34B6D00FDA48}" type="slidenum">
              <a:rPr lang="en-US" smtClean="0"/>
              <a:t>11</a:t>
            </a:fld>
            <a:endParaRPr lang="en-US" dirty="0"/>
          </a:p>
        </p:txBody>
      </p:sp>
    </p:spTree>
    <p:extLst>
      <p:ext uri="{BB962C8B-B14F-4D97-AF65-F5344CB8AC3E}">
        <p14:creationId xmlns:p14="http://schemas.microsoft.com/office/powerpoint/2010/main" val="616118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GB" dirty="0" smtClean="0"/>
              <a:t>According to a survey of female workers experiencing menopause conducted by the University of Nottingham and The British Occupational Health Research Foundation, </a:t>
            </a:r>
          </a:p>
          <a:p>
            <a:pPr algn="l"/>
            <a:endParaRPr lang="en-GB" dirty="0" smtClean="0"/>
          </a:p>
          <a:p>
            <a:pPr algn="l"/>
            <a:endParaRPr lang="en-GB" dirty="0" smtClean="0"/>
          </a:p>
        </p:txBody>
      </p:sp>
      <p:sp>
        <p:nvSpPr>
          <p:cNvPr id="4" name="Slide Number Placeholder 3"/>
          <p:cNvSpPr>
            <a:spLocks noGrp="1"/>
          </p:cNvSpPr>
          <p:nvPr>
            <p:ph type="sldNum" sz="quarter" idx="10"/>
          </p:nvPr>
        </p:nvSpPr>
        <p:spPr/>
        <p:txBody>
          <a:bodyPr/>
          <a:lstStyle/>
          <a:p>
            <a:fld id="{75181AFC-20C7-374D-813F-34B6D00FDA48}" type="slidenum">
              <a:rPr lang="en-US" smtClean="0"/>
              <a:t>12</a:t>
            </a:fld>
            <a:endParaRPr lang="en-US" dirty="0"/>
          </a:p>
        </p:txBody>
      </p:sp>
    </p:spTree>
    <p:extLst>
      <p:ext uri="{BB962C8B-B14F-4D97-AF65-F5344CB8AC3E}">
        <p14:creationId xmlns:p14="http://schemas.microsoft.com/office/powerpoint/2010/main" val="3570620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smtClean="0"/>
          </a:p>
          <a:p>
            <a:pPr algn="l"/>
            <a:endParaRPr lang="en-GB" dirty="0" smtClean="0"/>
          </a:p>
        </p:txBody>
      </p:sp>
      <p:sp>
        <p:nvSpPr>
          <p:cNvPr id="4" name="Slide Number Placeholder 3"/>
          <p:cNvSpPr>
            <a:spLocks noGrp="1"/>
          </p:cNvSpPr>
          <p:nvPr>
            <p:ph type="sldNum" sz="quarter" idx="10"/>
          </p:nvPr>
        </p:nvSpPr>
        <p:spPr/>
        <p:txBody>
          <a:bodyPr/>
          <a:lstStyle/>
          <a:p>
            <a:fld id="{75181AFC-20C7-374D-813F-34B6D00FDA48}" type="slidenum">
              <a:rPr lang="en-US" smtClean="0"/>
              <a:t>13</a:t>
            </a:fld>
            <a:endParaRPr lang="en-US" dirty="0"/>
          </a:p>
        </p:txBody>
      </p:sp>
    </p:spTree>
    <p:extLst>
      <p:ext uri="{BB962C8B-B14F-4D97-AF65-F5344CB8AC3E}">
        <p14:creationId xmlns:p14="http://schemas.microsoft.com/office/powerpoint/2010/main" val="274108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smtClean="0"/>
          </a:p>
          <a:p>
            <a:pPr algn="l"/>
            <a:endParaRPr lang="en-GB" dirty="0" smtClean="0"/>
          </a:p>
        </p:txBody>
      </p:sp>
      <p:sp>
        <p:nvSpPr>
          <p:cNvPr id="4" name="Slide Number Placeholder 3"/>
          <p:cNvSpPr>
            <a:spLocks noGrp="1"/>
          </p:cNvSpPr>
          <p:nvPr>
            <p:ph type="sldNum" sz="quarter" idx="10"/>
          </p:nvPr>
        </p:nvSpPr>
        <p:spPr/>
        <p:txBody>
          <a:bodyPr/>
          <a:lstStyle/>
          <a:p>
            <a:fld id="{75181AFC-20C7-374D-813F-34B6D00FDA48}" type="slidenum">
              <a:rPr lang="en-US" smtClean="0"/>
              <a:t>14</a:t>
            </a:fld>
            <a:endParaRPr lang="en-US" dirty="0"/>
          </a:p>
        </p:txBody>
      </p:sp>
    </p:spTree>
    <p:extLst>
      <p:ext uri="{BB962C8B-B14F-4D97-AF65-F5344CB8AC3E}">
        <p14:creationId xmlns:p14="http://schemas.microsoft.com/office/powerpoint/2010/main" val="174612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Bullet</a:t>
            </a:r>
            <a:r>
              <a:rPr lang="en-US" sz="1200" b="1" baseline="0" dirty="0" smtClean="0"/>
              <a:t> point list (animated)</a:t>
            </a:r>
          </a:p>
          <a:p>
            <a:pPr algn="l"/>
            <a:endParaRPr lang="en-US" dirty="0"/>
          </a:p>
        </p:txBody>
      </p:sp>
      <p:sp>
        <p:nvSpPr>
          <p:cNvPr id="4" name="Slide Number Placeholder 3"/>
          <p:cNvSpPr>
            <a:spLocks noGrp="1"/>
          </p:cNvSpPr>
          <p:nvPr>
            <p:ph type="sldNum" sz="quarter" idx="10"/>
          </p:nvPr>
        </p:nvSpPr>
        <p:spPr/>
        <p:txBody>
          <a:bodyPr/>
          <a:lstStyle/>
          <a:p>
            <a:fld id="{75181AFC-20C7-374D-813F-34B6D00FDA48}" type="slidenum">
              <a:rPr lang="en-US" smtClean="0"/>
              <a:t>2</a:t>
            </a:fld>
            <a:endParaRPr lang="en-US" dirty="0"/>
          </a:p>
        </p:txBody>
      </p:sp>
    </p:spTree>
    <p:extLst>
      <p:ext uri="{BB962C8B-B14F-4D97-AF65-F5344CB8AC3E}">
        <p14:creationId xmlns:p14="http://schemas.microsoft.com/office/powerpoint/2010/main" val="359665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Bullet</a:t>
            </a:r>
            <a:r>
              <a:rPr lang="en-US" sz="1200" b="1" baseline="0" dirty="0" smtClean="0"/>
              <a:t> point list (animated)</a:t>
            </a:r>
          </a:p>
          <a:p>
            <a:pPr algn="l"/>
            <a:endParaRPr lang="en-US" dirty="0"/>
          </a:p>
        </p:txBody>
      </p:sp>
      <p:sp>
        <p:nvSpPr>
          <p:cNvPr id="4" name="Slide Number Placeholder 3"/>
          <p:cNvSpPr>
            <a:spLocks noGrp="1"/>
          </p:cNvSpPr>
          <p:nvPr>
            <p:ph type="sldNum" sz="quarter" idx="10"/>
          </p:nvPr>
        </p:nvSpPr>
        <p:spPr/>
        <p:txBody>
          <a:bodyPr/>
          <a:lstStyle/>
          <a:p>
            <a:fld id="{75181AFC-20C7-374D-813F-34B6D00FDA48}" type="slidenum">
              <a:rPr lang="en-US" smtClean="0"/>
              <a:t>3</a:t>
            </a:fld>
            <a:endParaRPr lang="en-US" dirty="0"/>
          </a:p>
        </p:txBody>
      </p:sp>
    </p:spTree>
    <p:extLst>
      <p:ext uri="{BB962C8B-B14F-4D97-AF65-F5344CB8AC3E}">
        <p14:creationId xmlns:p14="http://schemas.microsoft.com/office/powerpoint/2010/main" val="318486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GB" sz="1200" dirty="0" smtClean="0"/>
              <a:t>What </a:t>
            </a:r>
            <a:r>
              <a:rPr lang="en-GB" sz="1200" dirty="0" smtClean="0"/>
              <a:t>can this include?</a:t>
            </a:r>
          </a:p>
          <a:p>
            <a:pPr algn="l"/>
            <a:endParaRPr lang="en-US" baseline="0" dirty="0" smtClean="0"/>
          </a:p>
          <a:p>
            <a:pPr algn="l"/>
            <a:r>
              <a:rPr lang="en-US" baseline="0" dirty="0" smtClean="0"/>
              <a:t>There are some issues that relate only to women such as;</a:t>
            </a:r>
          </a:p>
          <a:p>
            <a:pPr algn="l"/>
            <a:endParaRPr lang="en-US" baseline="0" dirty="0" smtClean="0"/>
          </a:p>
          <a:p>
            <a:pPr algn="l"/>
            <a:r>
              <a:rPr lang="en-US" baseline="0" dirty="0" smtClean="0"/>
              <a:t>However there are other </a:t>
            </a:r>
            <a:r>
              <a:rPr lang="en-US" baseline="0" dirty="0" smtClean="0"/>
              <a:t>health </a:t>
            </a:r>
            <a:r>
              <a:rPr lang="en-US" baseline="0" dirty="0" smtClean="0"/>
              <a:t>issues that don’t simply relate to women but which women have a greater likelihood of suffering from, such as:</a:t>
            </a:r>
          </a:p>
          <a:p>
            <a:pPr algn="l"/>
            <a:endParaRPr lang="en-US" baseline="0" dirty="0" smtClean="0"/>
          </a:p>
          <a:p>
            <a:pPr algn="l"/>
            <a:r>
              <a:rPr lang="en-GB" sz="1200" b="0" i="0" u="none" strike="noStrike" kern="1200" dirty="0" smtClean="0">
                <a:solidFill>
                  <a:schemeClr val="tx1"/>
                </a:solidFill>
                <a:effectLst/>
                <a:latin typeface="+mn-lt"/>
                <a:ea typeface="+mn-ea"/>
                <a:cs typeface="+mn-cs"/>
              </a:rPr>
              <a:t>Some studies have reported that as many as one of every two women over 50 will suffer a fracture related to </a:t>
            </a:r>
            <a:r>
              <a:rPr lang="en-GB" sz="1200" b="0" i="0" u="none" strike="noStrike" kern="1200" dirty="0" smtClean="0">
                <a:solidFill>
                  <a:schemeClr val="tx1"/>
                </a:solidFill>
                <a:effectLst/>
                <a:latin typeface="+mn-lt"/>
                <a:ea typeface="+mn-ea"/>
                <a:cs typeface="+mn-cs"/>
                <a:hlinkClick r:id="rId3"/>
              </a:rPr>
              <a:t>osteoporosis</a:t>
            </a:r>
            <a:r>
              <a:rPr lang="en-GB" sz="1200" b="0" i="0" u="none" strike="noStrike" kern="1200" dirty="0" smtClean="0">
                <a:solidFill>
                  <a:schemeClr val="tx1"/>
                </a:solidFill>
                <a:effectLst/>
                <a:latin typeface="+mn-lt"/>
                <a:ea typeface="+mn-ea"/>
                <a:cs typeface="+mn-cs"/>
              </a:rPr>
              <a:t> in her lifetime. By age 65, some women have lost half of their skeletal mass</a:t>
            </a:r>
          </a:p>
          <a:p>
            <a:pPr algn="l"/>
            <a:endParaRPr lang="en-GB" sz="1200" b="0" i="0" u="none" strike="noStrike" kern="1200" dirty="0" smtClean="0">
              <a:solidFill>
                <a:schemeClr val="tx1"/>
              </a:solidFill>
              <a:effectLst/>
              <a:latin typeface="+mn-lt"/>
              <a:ea typeface="+mn-ea"/>
              <a:cs typeface="+mn-cs"/>
            </a:endParaRPr>
          </a:p>
          <a:p>
            <a:pPr algn="l"/>
            <a:r>
              <a:rPr lang="en-GB" sz="1200" b="0" i="0" u="none" strike="noStrike" kern="1200" dirty="0" smtClean="0">
                <a:solidFill>
                  <a:schemeClr val="tx1"/>
                </a:solidFill>
                <a:effectLst/>
                <a:latin typeface="+mn-lt"/>
                <a:ea typeface="+mn-ea"/>
                <a:cs typeface="+mn-cs"/>
              </a:rPr>
              <a:t>Women tend to suffer their first </a:t>
            </a:r>
            <a:r>
              <a:rPr lang="en-GB" sz="1200" b="0" i="0" u="none" strike="noStrike" kern="1200" dirty="0" smtClean="0">
                <a:solidFill>
                  <a:schemeClr val="tx1"/>
                </a:solidFill>
                <a:effectLst/>
                <a:latin typeface="+mn-lt"/>
                <a:ea typeface="+mn-ea"/>
                <a:cs typeface="+mn-cs"/>
                <a:hlinkClick r:id="rId4"/>
              </a:rPr>
              <a:t>heart attack</a:t>
            </a:r>
            <a:r>
              <a:rPr lang="en-GB" sz="1200" b="0" i="0" u="none" strike="noStrike" kern="1200" dirty="0" smtClean="0">
                <a:solidFill>
                  <a:schemeClr val="tx1"/>
                </a:solidFill>
                <a:effectLst/>
                <a:latin typeface="+mn-lt"/>
                <a:ea typeface="+mn-ea"/>
                <a:cs typeface="+mn-cs"/>
              </a:rPr>
              <a:t> 10 years later than men. he likelihood for a younger woman dying from a heart attack is significantly greater than that of a man. the symptoms of an impending heart attack may be somewhat different in a woman than in a man. A woman may more often ignore the symptoms and fail to seek medical attention. </a:t>
            </a:r>
          </a:p>
          <a:p>
            <a:pPr algn="l"/>
            <a:endParaRPr lang="en-GB" sz="1200" b="0" i="0" u="none" strike="noStrike" kern="1200" baseline="0" dirty="0" smtClean="0">
              <a:solidFill>
                <a:schemeClr val="tx1"/>
              </a:solidFill>
              <a:effectLst/>
              <a:latin typeface="+mn-lt"/>
              <a:ea typeface="+mn-ea"/>
              <a:cs typeface="+mn-cs"/>
            </a:endParaRPr>
          </a:p>
          <a:p>
            <a:pPr algn="l"/>
            <a:r>
              <a:rPr lang="en-GB" sz="1200" b="0" i="0" u="none" strike="noStrike" kern="1200" dirty="0" smtClean="0">
                <a:solidFill>
                  <a:schemeClr val="tx1"/>
                </a:solidFill>
                <a:effectLst/>
                <a:latin typeface="+mn-lt"/>
                <a:ea typeface="+mn-ea"/>
                <a:cs typeface="+mn-cs"/>
              </a:rPr>
              <a:t>bout 18% of women in the U.S. suffer </a:t>
            </a:r>
            <a:r>
              <a:rPr lang="en-GB" sz="1200" b="0" i="0" u="none" strike="noStrike" kern="1200" dirty="0" smtClean="0">
                <a:solidFill>
                  <a:schemeClr val="tx1"/>
                </a:solidFill>
                <a:effectLst/>
                <a:latin typeface="+mn-lt"/>
                <a:ea typeface="+mn-ea"/>
                <a:cs typeface="+mn-cs"/>
                <a:hlinkClick r:id="rId5"/>
              </a:rPr>
              <a:t>migraine</a:t>
            </a:r>
            <a:r>
              <a:rPr lang="en-GB" sz="1200" b="0" i="0" u="none" strike="noStrike"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6"/>
              </a:rPr>
              <a:t>headaches</a:t>
            </a:r>
            <a:r>
              <a:rPr lang="en-GB" sz="1200" b="0" i="0" u="none" strike="noStrike" kern="1200" dirty="0" smtClean="0">
                <a:solidFill>
                  <a:schemeClr val="tx1"/>
                </a:solidFill>
                <a:effectLst/>
                <a:latin typeface="+mn-lt"/>
                <a:ea typeface="+mn-ea"/>
                <a:cs typeface="+mn-cs"/>
              </a:rPr>
              <a:t> compared with only 6% of men</a:t>
            </a:r>
          </a:p>
          <a:p>
            <a:pPr algn="l"/>
            <a:endParaRPr lang="en-GB" sz="1200" b="0" i="0" u="none" strike="noStrike" kern="1200" baseline="0" dirty="0" smtClean="0">
              <a:solidFill>
                <a:schemeClr val="tx1"/>
              </a:solidFill>
              <a:effectLst/>
              <a:latin typeface="+mn-lt"/>
              <a:ea typeface="+mn-ea"/>
              <a:cs typeface="+mn-cs"/>
            </a:endParaRPr>
          </a:p>
          <a:p>
            <a:pPr algn="l"/>
            <a:r>
              <a:rPr lang="en-GB" sz="1200" b="0" i="0" u="none" strike="noStrike" kern="1200" dirty="0" smtClean="0">
                <a:solidFill>
                  <a:schemeClr val="tx1"/>
                </a:solidFill>
                <a:effectLst/>
                <a:latin typeface="+mn-lt"/>
                <a:ea typeface="+mn-ea"/>
                <a:cs typeface="+mn-cs"/>
              </a:rPr>
              <a:t>According </a:t>
            </a:r>
            <a:r>
              <a:rPr lang="en-GB" sz="1200" b="0" i="0" u="none" strike="noStrike" kern="1200" dirty="0" smtClean="0">
                <a:solidFill>
                  <a:schemeClr val="tx1"/>
                </a:solidFill>
                <a:effectLst/>
                <a:latin typeface="+mn-lt"/>
                <a:ea typeface="+mn-ea"/>
                <a:cs typeface="+mn-cs"/>
              </a:rPr>
              <a:t>to the American Autoimmune Related Diseases Association (AARDA), about 75% of autoimmune diseases occur in women. By themselves, each disease appears to be uncommon -- except for </a:t>
            </a:r>
            <a:r>
              <a:rPr lang="en-GB" sz="1200" b="0" i="0" u="none" strike="noStrike" kern="1200" dirty="0" smtClean="0">
                <a:solidFill>
                  <a:schemeClr val="tx1"/>
                </a:solidFill>
                <a:effectLst/>
                <a:latin typeface="+mn-lt"/>
                <a:ea typeface="+mn-ea"/>
                <a:cs typeface="+mn-cs"/>
                <a:hlinkClick r:id="rId7"/>
              </a:rPr>
              <a:t>diabetes</a:t>
            </a:r>
            <a:r>
              <a:rPr lang="en-GB" sz="1200" b="0" i="0" u="none" strike="noStrike"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8"/>
              </a:rPr>
              <a:t>thyroid</a:t>
            </a:r>
            <a:r>
              <a:rPr lang="en-GB" sz="1200" b="0" i="0" u="none" strike="noStrike" kern="1200" dirty="0" smtClean="0">
                <a:solidFill>
                  <a:schemeClr val="tx1"/>
                </a:solidFill>
                <a:effectLst/>
                <a:latin typeface="+mn-lt"/>
                <a:ea typeface="+mn-ea"/>
                <a:cs typeface="+mn-cs"/>
              </a:rPr>
              <a:t> disease, and </a:t>
            </a:r>
            <a:r>
              <a:rPr lang="en-GB" sz="1200" b="0" i="0" u="none" strike="noStrike" kern="1200" dirty="0" smtClean="0">
                <a:solidFill>
                  <a:schemeClr val="tx1"/>
                </a:solidFill>
                <a:effectLst/>
                <a:latin typeface="+mn-lt"/>
                <a:ea typeface="+mn-ea"/>
                <a:cs typeface="+mn-cs"/>
                <a:hlinkClick r:id="rId9"/>
              </a:rPr>
              <a:t>lupus</a:t>
            </a:r>
            <a:r>
              <a:rPr lang="en-GB" sz="1200" b="0" i="0" u="none" strike="noStrike" kern="1200" dirty="0" smtClean="0">
                <a:solidFill>
                  <a:schemeClr val="tx1"/>
                </a:solidFill>
                <a:effectLst/>
                <a:latin typeface="+mn-lt"/>
                <a:ea typeface="+mn-ea"/>
                <a:cs typeface="+mn-cs"/>
              </a:rPr>
              <a:t> -- but as a group, the disorders make up the fourth-largest cause of disability among American women.</a:t>
            </a:r>
            <a:endParaRPr lang="en-US" baseline="0" dirty="0" smtClean="0"/>
          </a:p>
        </p:txBody>
      </p:sp>
      <p:sp>
        <p:nvSpPr>
          <p:cNvPr id="4" name="Slide Number Placeholder 3"/>
          <p:cNvSpPr>
            <a:spLocks noGrp="1"/>
          </p:cNvSpPr>
          <p:nvPr>
            <p:ph type="sldNum" sz="quarter" idx="10"/>
          </p:nvPr>
        </p:nvSpPr>
        <p:spPr/>
        <p:txBody>
          <a:bodyPr/>
          <a:lstStyle/>
          <a:p>
            <a:fld id="{75181AFC-20C7-374D-813F-34B6D00FDA48}" type="slidenum">
              <a:rPr lang="en-US" smtClean="0"/>
              <a:t>4</a:t>
            </a:fld>
            <a:endParaRPr lang="en-US" dirty="0"/>
          </a:p>
        </p:txBody>
      </p:sp>
    </p:spTree>
    <p:extLst>
      <p:ext uri="{BB962C8B-B14F-4D97-AF65-F5344CB8AC3E}">
        <p14:creationId xmlns:p14="http://schemas.microsoft.com/office/powerpoint/2010/main" val="271819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75181AFC-20C7-374D-813F-34B6D00FDA48}" type="slidenum">
              <a:rPr lang="en-US" smtClean="0"/>
              <a:t>5</a:t>
            </a:fld>
            <a:endParaRPr lang="en-US" dirty="0"/>
          </a:p>
        </p:txBody>
      </p:sp>
    </p:spTree>
    <p:extLst>
      <p:ext uri="{BB962C8B-B14F-4D97-AF65-F5344CB8AC3E}">
        <p14:creationId xmlns:p14="http://schemas.microsoft.com/office/powerpoint/2010/main" val="45718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t>Bullet</a:t>
            </a:r>
            <a:r>
              <a:rPr lang="en-US" sz="1200" b="1" baseline="0" dirty="0" smtClean="0"/>
              <a:t> point list (animated)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Who can recall recent press coverage of the long-distance runner who ran during her period and chose not to wear a pad or a tampon? Does anyone recall the general tone of the coverage? </a:t>
            </a:r>
          </a:p>
          <a:p>
            <a:pPr algn="l"/>
            <a:endParaRPr lang="en-US" dirty="0"/>
          </a:p>
        </p:txBody>
      </p:sp>
      <p:sp>
        <p:nvSpPr>
          <p:cNvPr id="4" name="Slide Number Placeholder 3"/>
          <p:cNvSpPr>
            <a:spLocks noGrp="1"/>
          </p:cNvSpPr>
          <p:nvPr>
            <p:ph type="sldNum" sz="quarter" idx="10"/>
          </p:nvPr>
        </p:nvSpPr>
        <p:spPr/>
        <p:txBody>
          <a:bodyPr/>
          <a:lstStyle/>
          <a:p>
            <a:fld id="{75181AFC-20C7-374D-813F-34B6D00FDA48}" type="slidenum">
              <a:rPr lang="en-US" smtClean="0"/>
              <a:t>6</a:t>
            </a:fld>
            <a:endParaRPr lang="en-US" dirty="0"/>
          </a:p>
        </p:txBody>
      </p:sp>
    </p:spTree>
    <p:extLst>
      <p:ext uri="{BB962C8B-B14F-4D97-AF65-F5344CB8AC3E}">
        <p14:creationId xmlns:p14="http://schemas.microsoft.com/office/powerpoint/2010/main" val="61611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effectLst/>
              </a:rPr>
              <a:t>PMS is a combination of physical and emotional symptoms that many women get after ovulation and before the start of their menstrual period. Researchers think that PMS happens in the days after ovulation because </a:t>
            </a:r>
            <a:r>
              <a:rPr lang="en-GB" dirty="0" smtClean="0">
                <a:effectLst/>
              </a:rPr>
              <a:t>oestrogen </a:t>
            </a:r>
            <a:r>
              <a:rPr lang="en-GB" dirty="0" smtClean="0">
                <a:effectLst/>
              </a:rPr>
              <a:t>and progesterone levels begin falling dramatically if you are not pregnant. PMS symptoms go away within a few days after a woman’s period starts as hormone levels begin rising again.</a:t>
            </a:r>
          </a:p>
          <a:p>
            <a:pPr algn="l"/>
            <a:endParaRPr lang="en-GB" dirty="0" smtClean="0">
              <a:effectLst/>
            </a:endParaRPr>
          </a:p>
          <a:p>
            <a:pPr algn="l"/>
            <a:r>
              <a:rPr lang="en-GB" dirty="0" smtClean="0">
                <a:effectLst/>
              </a:rPr>
              <a:t>As many as three in four women say they get PMS symptoms at some point in their </a:t>
            </a:r>
            <a:r>
              <a:rPr lang="en-GB" dirty="0" smtClean="0">
                <a:effectLst/>
              </a:rPr>
              <a:t>lifetime. For </a:t>
            </a:r>
            <a:r>
              <a:rPr lang="en-GB" dirty="0" smtClean="0">
                <a:effectLst/>
              </a:rPr>
              <a:t>most women, PMS symptoms are mild.</a:t>
            </a:r>
          </a:p>
          <a:p>
            <a:pPr algn="l"/>
            <a:endParaRPr lang="en-GB" dirty="0" smtClean="0">
              <a:effectLst/>
            </a:endParaRPr>
          </a:p>
          <a:p>
            <a:r>
              <a:rPr lang="en-GB" dirty="0" smtClean="0">
                <a:effectLst/>
              </a:rPr>
              <a:t>PMS symptoms may get worse as you reach your late 30s or 40s and approach </a:t>
            </a:r>
            <a:r>
              <a:rPr lang="en-GB" dirty="0" smtClean="0">
                <a:effectLst/>
                <a:hlinkClick r:id="rId3" tooltip="menopause"/>
              </a:rPr>
              <a:t>menopause</a:t>
            </a:r>
            <a:r>
              <a:rPr lang="en-GB" dirty="0" smtClean="0">
                <a:effectLst/>
              </a:rPr>
              <a:t> and are in the transition to menopause, called </a:t>
            </a:r>
            <a:r>
              <a:rPr lang="en-GB" dirty="0" smtClean="0">
                <a:effectLst/>
              </a:rPr>
              <a:t>perimenopause.</a:t>
            </a:r>
            <a:endParaRPr lang="en-GB" dirty="0" smtClean="0">
              <a:effectLst/>
            </a:endParaRPr>
          </a:p>
          <a:p>
            <a:r>
              <a:rPr lang="en-GB" dirty="0" smtClean="0">
                <a:effectLst/>
              </a:rPr>
              <a:t>This is especially true for women whose moods are sensitive to changing hormone levels during the menstrual cycle. In the years leading up to menopause, your hormone levels also go up and down in an unpredictable way as your body slowly transitions to menopause. You may get the same mood changes, or they may get worse</a:t>
            </a:r>
          </a:p>
          <a:p>
            <a:endParaRPr lang="en-GB" dirty="0" smtClean="0">
              <a:effectLst/>
            </a:endParaRPr>
          </a:p>
          <a:p>
            <a:r>
              <a:rPr lang="en-GB" dirty="0" smtClean="0">
                <a:effectLst/>
              </a:rPr>
              <a:t>About half of women who need relief from PMS also have another health problem, which may get worse in the time before their menstrual period.</a:t>
            </a:r>
            <a:r>
              <a:rPr lang="en-GB" baseline="30000" dirty="0" smtClean="0">
                <a:effectLst/>
              </a:rPr>
              <a:t>12</a:t>
            </a:r>
            <a:r>
              <a:rPr lang="en-GB" dirty="0" smtClean="0">
                <a:effectLst/>
              </a:rPr>
              <a:t> These health problems share many symptoms with PMS and include:</a:t>
            </a:r>
          </a:p>
          <a:p>
            <a:r>
              <a:rPr lang="en-GB" b="1" dirty="0" smtClean="0">
                <a:effectLst/>
                <a:hlinkClick r:id="rId4" tooltip="depression"/>
              </a:rPr>
              <a:t>Depression</a:t>
            </a:r>
            <a:r>
              <a:rPr lang="en-GB" b="1" dirty="0" smtClean="0">
                <a:effectLst/>
              </a:rPr>
              <a:t> and </a:t>
            </a:r>
            <a:r>
              <a:rPr lang="en-GB" b="1" dirty="0" smtClean="0">
                <a:effectLst/>
                <a:hlinkClick r:id="rId5" tooltip="anxiety disorders"/>
              </a:rPr>
              <a:t>anxiety </a:t>
            </a:r>
            <a:r>
              <a:rPr lang="en-GB" b="1" dirty="0" err="1" smtClean="0">
                <a:effectLst/>
                <a:hlinkClick r:id="rId5" tooltip="anxiety disorders"/>
              </a:rPr>
              <a:t>disorders</a:t>
            </a:r>
            <a:r>
              <a:rPr lang="en-GB" b="1" dirty="0" err="1" smtClean="0">
                <a:effectLst/>
              </a:rPr>
              <a:t>.</a:t>
            </a:r>
            <a:r>
              <a:rPr lang="en-GB" dirty="0" err="1" smtClean="0">
                <a:effectLst/>
              </a:rPr>
              <a:t>These</a:t>
            </a:r>
            <a:r>
              <a:rPr lang="en-GB" dirty="0" smtClean="0">
                <a:effectLst/>
              </a:rPr>
              <a:t> are the most common conditions that overlap with PMS. Depression and anxiety symptoms are similar to PMS and may get worse before or during your period.</a:t>
            </a:r>
          </a:p>
          <a:p>
            <a:r>
              <a:rPr lang="en-GB" b="1" dirty="0" smtClean="0">
                <a:effectLst/>
                <a:hlinkClick r:id="rId6" tooltip="Chronic fatigue syndrome"/>
              </a:rPr>
              <a:t>ME/chronic fatigue </a:t>
            </a:r>
            <a:r>
              <a:rPr lang="en-GB" b="1" dirty="0" smtClean="0">
                <a:effectLst/>
                <a:hlinkClick r:id="rId6" tooltip="Chronic fatigue syndrome"/>
              </a:rPr>
              <a:t>syndrome </a:t>
            </a:r>
            <a:r>
              <a:rPr lang="en-GB" b="1" dirty="0" smtClean="0">
                <a:effectLst/>
              </a:rPr>
              <a:t> </a:t>
            </a:r>
            <a:r>
              <a:rPr lang="en-GB" dirty="0" smtClean="0">
                <a:effectLst/>
              </a:rPr>
              <a:t>Some women report that their symptoms often get worse right before their period. </a:t>
            </a:r>
          </a:p>
          <a:p>
            <a:r>
              <a:rPr lang="en-GB" b="1" dirty="0" smtClean="0">
                <a:effectLst/>
                <a:hlinkClick r:id="rId7" tooltip="irritable bowel syndrome"/>
              </a:rPr>
              <a:t>Irritable bowel syndrome (IBS)</a:t>
            </a:r>
            <a:r>
              <a:rPr lang="en-GB" b="1" dirty="0" smtClean="0">
                <a:effectLst/>
              </a:rPr>
              <a:t>.</a:t>
            </a:r>
            <a:r>
              <a:rPr lang="en-GB" dirty="0" smtClean="0">
                <a:effectLst/>
              </a:rPr>
              <a:t> IBS causes cramping, bloating, and gas. Your IBS symptoms may get worse right before your period.</a:t>
            </a:r>
          </a:p>
          <a:p>
            <a:r>
              <a:rPr lang="en-GB" b="1" dirty="0" smtClean="0">
                <a:effectLst/>
                <a:hlinkClick r:id="rId8" tooltip="Bladder pain"/>
              </a:rPr>
              <a:t>Bladder pain syndrome</a:t>
            </a:r>
            <a:r>
              <a:rPr lang="en-GB" b="1" dirty="0" smtClean="0">
                <a:effectLst/>
              </a:rPr>
              <a:t>. </a:t>
            </a:r>
            <a:r>
              <a:rPr lang="en-GB" dirty="0" smtClean="0">
                <a:effectLst/>
              </a:rPr>
              <a:t>Women with bladder pain syndrome are more likely to have painful cramps during PMS.</a:t>
            </a:r>
          </a:p>
          <a:p>
            <a:r>
              <a:rPr lang="en-GB" dirty="0" smtClean="0">
                <a:effectLst/>
              </a:rPr>
              <a:t>PMS may also worsen some health problems, such as asthma, allergies, and migraines.</a:t>
            </a:r>
          </a:p>
          <a:p>
            <a:endParaRPr lang="en-GB" dirty="0" smtClean="0">
              <a:effectLst/>
            </a:endParaRPr>
          </a:p>
          <a:p>
            <a:r>
              <a:rPr lang="en-GB" sz="1200" b="0" i="0" u="none" strike="noStrike" kern="1200" dirty="0" smtClean="0">
                <a:solidFill>
                  <a:schemeClr val="tx1"/>
                </a:solidFill>
                <a:effectLst/>
                <a:latin typeface="+mn-lt"/>
                <a:ea typeface="+mn-ea"/>
                <a:cs typeface="+mn-cs"/>
              </a:rPr>
              <a:t>Most women do not have difficulties during the first half of their menstrual cycle, but once the egg has been released, there may be problems such as </a:t>
            </a:r>
            <a:r>
              <a:rPr lang="en-GB" sz="1200" b="0" i="0" u="none" strike="noStrike" kern="1200" dirty="0" smtClean="0">
                <a:solidFill>
                  <a:schemeClr val="tx1"/>
                </a:solidFill>
                <a:effectLst/>
                <a:latin typeface="+mn-lt"/>
                <a:ea typeface="+mn-ea"/>
                <a:cs typeface="+mn-cs"/>
                <a:hlinkClick r:id="rId9"/>
              </a:rPr>
              <a:t>pelvic pain</a:t>
            </a:r>
            <a:r>
              <a:rPr lang="en-GB" sz="1200" b="0" i="0" u="none" strike="noStrike" kern="1200" dirty="0" smtClean="0">
                <a:solidFill>
                  <a:schemeClr val="tx1"/>
                </a:solidFill>
                <a:effectLst/>
                <a:latin typeface="+mn-lt"/>
                <a:ea typeface="+mn-ea"/>
                <a:cs typeface="+mn-cs"/>
              </a:rPr>
              <a:t>. During the second half of the cycle, a woman may experience premenstrual </a:t>
            </a:r>
            <a:r>
              <a:rPr lang="en-GB" sz="1200" b="0" i="0" u="none" strike="noStrike" kern="1200" dirty="0" smtClean="0">
                <a:solidFill>
                  <a:schemeClr val="tx1"/>
                </a:solidFill>
                <a:effectLst/>
                <a:latin typeface="+mn-lt"/>
                <a:ea typeface="+mn-ea"/>
                <a:cs typeface="+mn-cs"/>
              </a:rPr>
              <a:t>syndrome(PMS) </a:t>
            </a:r>
            <a:r>
              <a:rPr lang="en-GB" sz="1200" b="0" i="0" u="none" strike="noStrike" kern="1200" dirty="0" smtClean="0">
                <a:solidFill>
                  <a:schemeClr val="tx1"/>
                </a:solidFill>
                <a:effectLst/>
                <a:latin typeface="+mn-lt"/>
                <a:ea typeface="+mn-ea"/>
                <a:cs typeface="+mn-cs"/>
              </a:rPr>
              <a:t>and she may have </a:t>
            </a:r>
            <a:r>
              <a:rPr lang="en-GB" sz="1200" b="0" i="0" u="none" strike="noStrike" kern="1200" dirty="0" smtClean="0">
                <a:solidFill>
                  <a:schemeClr val="tx1"/>
                </a:solidFill>
                <a:effectLst/>
                <a:latin typeface="+mn-lt"/>
                <a:ea typeface="+mn-ea"/>
                <a:cs typeface="+mn-cs"/>
                <a:hlinkClick r:id="rId10"/>
              </a:rPr>
              <a:t>menstrual cramps</a:t>
            </a:r>
            <a:r>
              <a:rPr lang="en-GB" sz="1200" b="0" i="0" u="none" strike="noStrike" kern="1200" dirty="0" smtClean="0">
                <a:solidFill>
                  <a:schemeClr val="tx1"/>
                </a:solidFill>
                <a:effectLst/>
                <a:latin typeface="+mn-lt"/>
                <a:ea typeface="+mn-ea"/>
                <a:cs typeface="+mn-cs"/>
              </a:rPr>
              <a:t> at the onset of her menstrual flow.</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Approximately </a:t>
            </a:r>
            <a:r>
              <a:rPr lang="en-GB" sz="1200" b="0" i="0" u="none" strike="noStrike" kern="1200" dirty="0" smtClean="0">
                <a:solidFill>
                  <a:schemeClr val="tx1"/>
                </a:solidFill>
                <a:effectLst/>
                <a:latin typeface="+mn-lt"/>
                <a:ea typeface="+mn-ea"/>
                <a:cs typeface="+mn-cs"/>
              </a:rPr>
              <a:t>70%-90% of women suffer from </a:t>
            </a:r>
            <a:r>
              <a:rPr lang="en-GB" sz="1200" b="0" i="0" u="none" strike="noStrike" kern="1200" dirty="0" smtClean="0">
                <a:solidFill>
                  <a:schemeClr val="tx1"/>
                </a:solidFill>
                <a:effectLst/>
                <a:latin typeface="+mn-lt"/>
                <a:ea typeface="+mn-ea"/>
                <a:cs typeface="+mn-cs"/>
              </a:rPr>
              <a:t>PMS </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A </a:t>
            </a:r>
            <a:r>
              <a:rPr lang="en-GB" sz="1200" b="0" i="0" u="none" strike="noStrike" kern="1200" dirty="0" smtClean="0">
                <a:solidFill>
                  <a:schemeClr val="tx1"/>
                </a:solidFill>
                <a:effectLst/>
                <a:latin typeface="+mn-lt"/>
                <a:ea typeface="+mn-ea"/>
                <a:cs typeface="+mn-cs"/>
              </a:rPr>
              <a:t>particularly severe </a:t>
            </a:r>
            <a:r>
              <a:rPr lang="en-GB" sz="1200" b="0" i="0" u="none" strike="noStrike" kern="1200" dirty="0" smtClean="0">
                <a:solidFill>
                  <a:schemeClr val="tx1"/>
                </a:solidFill>
                <a:effectLst/>
                <a:latin typeface="+mn-lt"/>
                <a:ea typeface="+mn-ea"/>
                <a:cs typeface="+mn-cs"/>
              </a:rPr>
              <a:t>condition,</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PMDD </a:t>
            </a:r>
            <a:r>
              <a:rPr lang="en-GB" sz="1200" b="0" i="0" u="none" strike="noStrike" kern="1200" dirty="0" smtClean="0">
                <a:solidFill>
                  <a:schemeClr val="tx1"/>
                </a:solidFill>
                <a:effectLst/>
                <a:latin typeface="+mn-lt"/>
                <a:ea typeface="+mn-ea"/>
                <a:cs typeface="+mn-cs"/>
              </a:rPr>
              <a:t>is even more troublesome than </a:t>
            </a:r>
            <a:r>
              <a:rPr lang="en-GB" sz="1200" b="0" i="0" u="none" strike="noStrike" kern="1200" dirty="0" smtClean="0">
                <a:solidFill>
                  <a:schemeClr val="tx1"/>
                </a:solidFill>
                <a:effectLst/>
                <a:latin typeface="+mn-lt"/>
                <a:ea typeface="+mn-ea"/>
                <a:cs typeface="+mn-cs"/>
              </a:rPr>
              <a:t>PMS</a:t>
            </a:r>
            <a:r>
              <a:rPr lang="en-GB" sz="1200" b="0" i="0" u="none" strike="noStrike" kern="1200" baseline="0" dirty="0" smtClean="0">
                <a:solidFill>
                  <a:schemeClr val="tx1"/>
                </a:solidFill>
                <a:effectLst/>
                <a:latin typeface="+mn-lt"/>
                <a:ea typeface="+mn-ea"/>
                <a:cs typeface="+mn-cs"/>
              </a:rPr>
              <a:t> and approximately </a:t>
            </a:r>
            <a:r>
              <a:rPr lang="en-GB" sz="1200" dirty="0" smtClean="0"/>
              <a:t>5</a:t>
            </a:r>
            <a:r>
              <a:rPr lang="en-GB" sz="1200" dirty="0" smtClean="0"/>
              <a:t>% of women of childbearing age </a:t>
            </a:r>
            <a:r>
              <a:rPr lang="en-GB" sz="1200" dirty="0" smtClean="0"/>
              <a:t>suffer with it-  </a:t>
            </a:r>
            <a:r>
              <a:rPr lang="en-GB" sz="1200" dirty="0" smtClean="0"/>
              <a:t>is a condition similar to PMS that also happens in the week or two before your period starts as hormone levels begin to fall after ovulation. PMDD causes more severe symptoms than PMS, including severe depression, irritability, and tension.</a:t>
            </a:r>
          </a:p>
          <a:p>
            <a:endParaRPr lang="en-GB" dirty="0" smtClean="0">
              <a:effectLst/>
            </a:endParaRPr>
          </a:p>
          <a:p>
            <a:pPr algn="l"/>
            <a:endParaRPr lang="en-US" dirty="0"/>
          </a:p>
        </p:txBody>
      </p:sp>
      <p:sp>
        <p:nvSpPr>
          <p:cNvPr id="4" name="Slide Number Placeholder 3"/>
          <p:cNvSpPr>
            <a:spLocks noGrp="1"/>
          </p:cNvSpPr>
          <p:nvPr>
            <p:ph type="sldNum" sz="quarter" idx="10"/>
          </p:nvPr>
        </p:nvSpPr>
        <p:spPr/>
        <p:txBody>
          <a:bodyPr/>
          <a:lstStyle/>
          <a:p>
            <a:fld id="{75181AFC-20C7-374D-813F-34B6D00FDA48}" type="slidenum">
              <a:rPr lang="en-US" smtClean="0"/>
              <a:t>7</a:t>
            </a:fld>
            <a:endParaRPr lang="en-US" dirty="0"/>
          </a:p>
        </p:txBody>
      </p:sp>
    </p:spTree>
    <p:extLst>
      <p:ext uri="{BB962C8B-B14F-4D97-AF65-F5344CB8AC3E}">
        <p14:creationId xmlns:p14="http://schemas.microsoft.com/office/powerpoint/2010/main" val="47210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75181AFC-20C7-374D-813F-34B6D00FDA48}" type="slidenum">
              <a:rPr lang="en-US" smtClean="0"/>
              <a:t>8</a:t>
            </a:fld>
            <a:endParaRPr lang="en-US" dirty="0"/>
          </a:p>
        </p:txBody>
      </p:sp>
    </p:spTree>
    <p:extLst>
      <p:ext uri="{BB962C8B-B14F-4D97-AF65-F5344CB8AC3E}">
        <p14:creationId xmlns:p14="http://schemas.microsoft.com/office/powerpoint/2010/main" val="19778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where cells that normally line the womb start to grow in other places, such as in the fallopian tubes and ovaries; these cells can cause intense pain when they shed and fall away </a:t>
            </a:r>
            <a:endParaRPr lang="en-US" dirty="0"/>
          </a:p>
        </p:txBody>
      </p:sp>
      <p:sp>
        <p:nvSpPr>
          <p:cNvPr id="4" name="Slide Number Placeholder 3"/>
          <p:cNvSpPr>
            <a:spLocks noGrp="1"/>
          </p:cNvSpPr>
          <p:nvPr>
            <p:ph type="sldNum" sz="quarter" idx="10"/>
          </p:nvPr>
        </p:nvSpPr>
        <p:spPr/>
        <p:txBody>
          <a:bodyPr/>
          <a:lstStyle/>
          <a:p>
            <a:fld id="{75181AFC-20C7-374D-813F-34B6D00FDA48}" type="slidenum">
              <a:rPr lang="en-US" smtClean="0"/>
              <a:t>9</a:t>
            </a:fld>
            <a:endParaRPr lang="en-US" dirty="0"/>
          </a:p>
        </p:txBody>
      </p:sp>
    </p:spTree>
    <p:extLst>
      <p:ext uri="{BB962C8B-B14F-4D97-AF65-F5344CB8AC3E}">
        <p14:creationId xmlns:p14="http://schemas.microsoft.com/office/powerpoint/2010/main" val="108507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223D95-A394-B04B-964F-E1AD51568FAA}" type="datetimeFigureOut">
              <a:rPr lang="en-US"/>
              <a:pPr>
                <a:defRPr/>
              </a:pPr>
              <a:t>9/13/2018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6D4056-BFF1-4247-894F-8D0B8C68317E}" type="slidenum">
              <a:rPr lang="en-US"/>
              <a:pPr>
                <a:defRPr/>
              </a:pPr>
              <a:t>‹#›</a:t>
            </a:fld>
            <a:endParaRPr lang="en-US" dirty="0"/>
          </a:p>
        </p:txBody>
      </p:sp>
    </p:spTree>
    <p:extLst>
      <p:ext uri="{BB962C8B-B14F-4D97-AF65-F5344CB8AC3E}">
        <p14:creationId xmlns:p14="http://schemas.microsoft.com/office/powerpoint/2010/main" val="326106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0F4DE1-26DA-3946-8B53-9C98ADD230E0}" type="datetimeFigureOut">
              <a:rPr lang="en-US"/>
              <a:pPr>
                <a:defRPr/>
              </a:pPr>
              <a:t>9/13/2018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A6FFC2-0270-A540-981E-DFE813DD2719}" type="slidenum">
              <a:rPr lang="en-US"/>
              <a:pPr>
                <a:defRPr/>
              </a:pPr>
              <a:t>‹#›</a:t>
            </a:fld>
            <a:endParaRPr lang="en-US" dirty="0"/>
          </a:p>
        </p:txBody>
      </p:sp>
    </p:spTree>
    <p:extLst>
      <p:ext uri="{BB962C8B-B14F-4D97-AF65-F5344CB8AC3E}">
        <p14:creationId xmlns:p14="http://schemas.microsoft.com/office/powerpoint/2010/main" val="343565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77DA53-699D-5F48-8574-A2D772903893}" type="datetimeFigureOut">
              <a:rPr lang="en-US"/>
              <a:pPr>
                <a:defRPr/>
              </a:pPr>
              <a:t>9/13/2018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C5011B-8580-2048-9FF0-8C27F7C6A837}" type="slidenum">
              <a:rPr lang="en-US"/>
              <a:pPr>
                <a:defRPr/>
              </a:pPr>
              <a:t>‹#›</a:t>
            </a:fld>
            <a:endParaRPr lang="en-US" dirty="0"/>
          </a:p>
        </p:txBody>
      </p:sp>
    </p:spTree>
    <p:extLst>
      <p:ext uri="{BB962C8B-B14F-4D97-AF65-F5344CB8AC3E}">
        <p14:creationId xmlns:p14="http://schemas.microsoft.com/office/powerpoint/2010/main" val="213982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51AF4A-01A3-7841-9117-061BC50B2CBF}" type="datetimeFigureOut">
              <a:rPr lang="en-US"/>
              <a:pPr>
                <a:defRPr/>
              </a:pPr>
              <a:t>9/13/2018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3D56E1-8BEF-EF41-9D08-C60FAA0F1A46}" type="slidenum">
              <a:rPr lang="en-US"/>
              <a:pPr>
                <a:defRPr/>
              </a:pPr>
              <a:t>‹#›</a:t>
            </a:fld>
            <a:endParaRPr lang="en-US" dirty="0"/>
          </a:p>
        </p:txBody>
      </p:sp>
    </p:spTree>
    <p:extLst>
      <p:ext uri="{BB962C8B-B14F-4D97-AF65-F5344CB8AC3E}">
        <p14:creationId xmlns:p14="http://schemas.microsoft.com/office/powerpoint/2010/main" val="86151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DB13ECC-F5EB-8B43-8638-749B0F726591}" type="datetimeFigureOut">
              <a:rPr lang="en-US"/>
              <a:pPr>
                <a:defRPr/>
              </a:pPr>
              <a:t>9/13/2018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C46420-E261-B04E-A9A7-88941C16BEE2}" type="slidenum">
              <a:rPr lang="en-US"/>
              <a:pPr>
                <a:defRPr/>
              </a:pPr>
              <a:t>‹#›</a:t>
            </a:fld>
            <a:endParaRPr lang="en-US" dirty="0"/>
          </a:p>
        </p:txBody>
      </p:sp>
    </p:spTree>
    <p:extLst>
      <p:ext uri="{BB962C8B-B14F-4D97-AF65-F5344CB8AC3E}">
        <p14:creationId xmlns:p14="http://schemas.microsoft.com/office/powerpoint/2010/main" val="307276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21A31B1-0339-DC4B-A718-4CD86C015C14}" type="datetimeFigureOut">
              <a:rPr lang="en-US"/>
              <a:pPr>
                <a:defRPr/>
              </a:pPr>
              <a:t>9/13/2018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B607164-6E6E-F846-881D-7AD6338B1617}" type="slidenum">
              <a:rPr lang="en-US"/>
              <a:pPr>
                <a:defRPr/>
              </a:pPr>
              <a:t>‹#›</a:t>
            </a:fld>
            <a:endParaRPr lang="en-US" dirty="0"/>
          </a:p>
        </p:txBody>
      </p:sp>
    </p:spTree>
    <p:extLst>
      <p:ext uri="{BB962C8B-B14F-4D97-AF65-F5344CB8AC3E}">
        <p14:creationId xmlns:p14="http://schemas.microsoft.com/office/powerpoint/2010/main" val="416285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1503AA-8BC9-1240-A7BF-0DE0AFE27938}" type="datetimeFigureOut">
              <a:rPr lang="en-US"/>
              <a:pPr>
                <a:defRPr/>
              </a:pPr>
              <a:t>9/13/2018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50738D5-50CE-3043-BAC5-B21760A97C61}" type="slidenum">
              <a:rPr lang="en-US"/>
              <a:pPr>
                <a:defRPr/>
              </a:pPr>
              <a:t>‹#›</a:t>
            </a:fld>
            <a:endParaRPr lang="en-US" dirty="0"/>
          </a:p>
        </p:txBody>
      </p:sp>
    </p:spTree>
    <p:extLst>
      <p:ext uri="{BB962C8B-B14F-4D97-AF65-F5344CB8AC3E}">
        <p14:creationId xmlns:p14="http://schemas.microsoft.com/office/powerpoint/2010/main" val="353185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1A10B9-9885-6647-87D7-A995C498F1A2}" type="datetimeFigureOut">
              <a:rPr lang="en-US"/>
              <a:pPr>
                <a:defRPr/>
              </a:pPr>
              <a:t>9/13/2018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D8D9150-8513-B24F-B646-A4083D8798A4}" type="slidenum">
              <a:rPr lang="en-US"/>
              <a:pPr>
                <a:defRPr/>
              </a:pPr>
              <a:t>‹#›</a:t>
            </a:fld>
            <a:endParaRPr lang="en-US" dirty="0"/>
          </a:p>
        </p:txBody>
      </p:sp>
    </p:spTree>
    <p:extLst>
      <p:ext uri="{BB962C8B-B14F-4D97-AF65-F5344CB8AC3E}">
        <p14:creationId xmlns:p14="http://schemas.microsoft.com/office/powerpoint/2010/main" val="51286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354C8C-04B8-DB44-8AA3-6E33CB2F6723}" type="datetimeFigureOut">
              <a:rPr lang="en-US"/>
              <a:pPr>
                <a:defRPr/>
              </a:pPr>
              <a:t>9/13/2018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94EC896-0B43-2A41-B485-05150D4E212A}" type="slidenum">
              <a:rPr lang="en-US"/>
              <a:pPr>
                <a:defRPr/>
              </a:pPr>
              <a:t>‹#›</a:t>
            </a:fld>
            <a:endParaRPr lang="en-US" dirty="0"/>
          </a:p>
        </p:txBody>
      </p:sp>
    </p:spTree>
    <p:extLst>
      <p:ext uri="{BB962C8B-B14F-4D97-AF65-F5344CB8AC3E}">
        <p14:creationId xmlns:p14="http://schemas.microsoft.com/office/powerpoint/2010/main" val="392511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949840-E0BF-A84D-A53E-832355B0A757}" type="datetimeFigureOut">
              <a:rPr lang="en-US"/>
              <a:pPr>
                <a:defRPr/>
              </a:pPr>
              <a:t>9/13/2018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AEE3896-F83D-D74D-A222-AD60AD4AF317}" type="slidenum">
              <a:rPr lang="en-US"/>
              <a:pPr>
                <a:defRPr/>
              </a:pPr>
              <a:t>‹#›</a:t>
            </a:fld>
            <a:endParaRPr lang="en-US" dirty="0"/>
          </a:p>
        </p:txBody>
      </p:sp>
    </p:spTree>
    <p:extLst>
      <p:ext uri="{BB962C8B-B14F-4D97-AF65-F5344CB8AC3E}">
        <p14:creationId xmlns:p14="http://schemas.microsoft.com/office/powerpoint/2010/main" val="129426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3A8410-92B4-3E43-A204-68C7FF77AFEA}" type="datetimeFigureOut">
              <a:rPr lang="en-US"/>
              <a:pPr>
                <a:defRPr/>
              </a:pPr>
              <a:t>9/13/2018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2A39C1-EC6B-374B-BD9D-76123F85157A}" type="slidenum">
              <a:rPr lang="en-US"/>
              <a:pPr>
                <a:defRPr/>
              </a:pPr>
              <a:t>‹#›</a:t>
            </a:fld>
            <a:endParaRPr lang="en-US" dirty="0"/>
          </a:p>
        </p:txBody>
      </p:sp>
    </p:spTree>
    <p:extLst>
      <p:ext uri="{BB962C8B-B14F-4D97-AF65-F5344CB8AC3E}">
        <p14:creationId xmlns:p14="http://schemas.microsoft.com/office/powerpoint/2010/main" val="197283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FC3DA68-F7E4-AA4D-9FAD-6B03C2695363}" type="datetimeFigureOut">
              <a:rPr lang="en-US"/>
              <a:pPr>
                <a:defRPr/>
              </a:pPr>
              <a:t>9/13/2018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9C0AEFF-1A6A-844A-9925-109601B7C6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hyperlink" Target="https://www.mindful.org/10-ways-mindful-work/" TargetMode="External"/><Relationship Id="rId3" Type="http://schemas.openxmlformats.org/officeDocument/2006/relationships/image" Target="../media/image2.jpg"/><Relationship Id="rId7" Type="http://schemas.openxmlformats.org/officeDocument/2006/relationships/hyperlink" Target="https://www.personneltoday.com/hr/how-practising-mindfulness-in-the-workplace-can-boost-productiv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nhs.uk/live-well/eat-well/eight-tips-for-healthy-eating/" TargetMode="External"/><Relationship Id="rId11" Type="http://schemas.openxmlformats.org/officeDocument/2006/relationships/hyperlink" Target="https://www.endometriosis-uk.org/" TargetMode="External"/><Relationship Id="rId5" Type="http://schemas.openxmlformats.org/officeDocument/2006/relationships/hyperlink" Target="https://www.bbcgoodfood.com/howto/guide/balanced-diet-women" TargetMode="External"/><Relationship Id="rId10" Type="http://schemas.openxmlformats.org/officeDocument/2006/relationships/hyperlink" Target="https://www.mind.org.uk/information-support/types-of-mental-health-problems/premenstrual-dysphoric-disorder-pmdd/#.W5d64uSWy71" TargetMode="External"/><Relationship Id="rId4" Type="http://schemas.openxmlformats.org/officeDocument/2006/relationships/image" Target="../media/image7.png"/><Relationship Id="rId9" Type="http://schemas.openxmlformats.org/officeDocument/2006/relationships/hyperlink" Target="https://www.nhs.uk/conditions/pre-menstrual-syndr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Bpy75q2DDow" TargetMode="External"/><Relationship Id="rId5" Type="http://schemas.openxmlformats.org/officeDocument/2006/relationships/hyperlink" Target="https://www.youtube.com/watch?v=zebXDyYuYK0" TargetMode="External"/><Relationship Id="rId4" Type="http://schemas.openxmlformats.org/officeDocument/2006/relationships/image" Target="../media/image7.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2017 Campaign w header1440x108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stretch>
            <a:fillRect/>
          </a:stretch>
        </p:blipFill>
        <p:spPr>
          <a:xfrm>
            <a:off x="6524840" y="5949280"/>
            <a:ext cx="2372728" cy="720000"/>
          </a:xfrm>
          <a:prstGeom prst="rect">
            <a:avLst/>
          </a:prstGeom>
        </p:spPr>
      </p:pic>
      <p:sp>
        <p:nvSpPr>
          <p:cNvPr id="6" name="TextBox 5"/>
          <p:cNvSpPr txBox="1"/>
          <p:nvPr/>
        </p:nvSpPr>
        <p:spPr>
          <a:xfrm>
            <a:off x="645657" y="1207586"/>
            <a:ext cx="7852686" cy="5555367"/>
          </a:xfrm>
          <a:prstGeom prst="rect">
            <a:avLst/>
          </a:prstGeom>
          <a:noFill/>
        </p:spPr>
        <p:txBody>
          <a:bodyPr wrap="square" lIns="0" tIns="0" rIns="0" bIns="0" rtlCol="0">
            <a:spAutoFit/>
          </a:bodyPr>
          <a:lstStyle/>
          <a:p>
            <a:pPr eaLnBrk="1" hangingPunct="1"/>
            <a:endParaRPr lang="en-GB" sz="3600" i="1" dirty="0" smtClean="0">
              <a:solidFill>
                <a:srgbClr val="391E64"/>
              </a:solidFill>
              <a:latin typeface="Plantin Std Light"/>
              <a:cs typeface="Plantin Std Light"/>
            </a:endParaRPr>
          </a:p>
          <a:p>
            <a:endParaRPr lang="en-GB" sz="900" i="1" dirty="0" smtClean="0">
              <a:solidFill>
                <a:srgbClr val="391E64"/>
              </a:solidFill>
              <a:latin typeface="Plantin Std Light"/>
              <a:cs typeface="Plantin Std Light"/>
            </a:endParaRPr>
          </a:p>
          <a:p>
            <a:pPr algn="ctr"/>
            <a:r>
              <a:rPr lang="en-GB" sz="2400" i="1" dirty="0" smtClean="0">
                <a:solidFill>
                  <a:srgbClr val="391E64"/>
                </a:solidFill>
                <a:latin typeface="Plantin Std Light"/>
                <a:cs typeface="Plantin Std Light"/>
              </a:rPr>
              <a:t>Staff </a:t>
            </a:r>
            <a:r>
              <a:rPr lang="en-GB" sz="2400" i="1" dirty="0">
                <a:solidFill>
                  <a:srgbClr val="391E64"/>
                </a:solidFill>
                <a:latin typeface="Plantin Std Light"/>
                <a:cs typeface="Plantin Std Light"/>
              </a:rPr>
              <a:t>Health &amp; Wellbeing Event</a:t>
            </a:r>
          </a:p>
          <a:p>
            <a:pPr eaLnBrk="1" hangingPunct="1"/>
            <a:endParaRPr lang="en-GB" sz="4000" i="1" dirty="0" smtClean="0">
              <a:solidFill>
                <a:srgbClr val="391E64"/>
              </a:solidFill>
              <a:latin typeface="Plantin Std Light"/>
              <a:cs typeface="Plantin Std Light"/>
            </a:endParaRPr>
          </a:p>
          <a:p>
            <a:pPr eaLnBrk="1" hangingPunct="1"/>
            <a:endParaRPr lang="en-GB" sz="4000" i="1" dirty="0" smtClean="0">
              <a:solidFill>
                <a:srgbClr val="391E64"/>
              </a:solidFill>
              <a:latin typeface="Plantin Std Light"/>
              <a:cs typeface="Plantin Std Light"/>
            </a:endParaRPr>
          </a:p>
          <a:p>
            <a:pPr eaLnBrk="1" hangingPunct="1"/>
            <a:endParaRPr lang="en-GB" sz="4000" i="1" dirty="0" smtClean="0">
              <a:solidFill>
                <a:srgbClr val="391E64"/>
              </a:solidFill>
              <a:latin typeface="Plantin Std Light"/>
              <a:cs typeface="Plantin Std Light"/>
            </a:endParaRPr>
          </a:p>
          <a:p>
            <a:pPr eaLnBrk="1" hangingPunct="1"/>
            <a:endParaRPr lang="en-GB" sz="4000" b="1" i="1" dirty="0" smtClean="0">
              <a:solidFill>
                <a:srgbClr val="391E64"/>
              </a:solidFill>
              <a:latin typeface="Plantin Std Light"/>
              <a:cs typeface="Plantin Std Light"/>
            </a:endParaRPr>
          </a:p>
          <a:p>
            <a:pPr eaLnBrk="1" hangingPunct="1"/>
            <a:endParaRPr lang="en-GB" sz="1200" b="1" i="1" dirty="0" smtClean="0">
              <a:solidFill>
                <a:srgbClr val="391E64"/>
              </a:solidFill>
              <a:latin typeface="Plantin Std Light"/>
              <a:cs typeface="Plantin Std Light"/>
            </a:endParaRPr>
          </a:p>
          <a:p>
            <a:pPr eaLnBrk="1" hangingPunct="1"/>
            <a:r>
              <a:rPr lang="en-GB" sz="4400" b="1" i="1" dirty="0" smtClean="0">
                <a:solidFill>
                  <a:srgbClr val="391E64"/>
                </a:solidFill>
                <a:latin typeface="Plantin Std Light"/>
                <a:cs typeface="Plantin Std Light"/>
              </a:rPr>
              <a:t>Women’s Health</a:t>
            </a:r>
          </a:p>
          <a:p>
            <a:endParaRPr lang="en-GB" sz="1600" dirty="0" smtClean="0">
              <a:latin typeface="HK Grotesk Medium"/>
              <a:cs typeface="HK Grotesk Medium"/>
            </a:endParaRPr>
          </a:p>
          <a:p>
            <a:r>
              <a:rPr lang="en-GB" sz="1600" dirty="0" smtClean="0">
                <a:solidFill>
                  <a:srgbClr val="391E64"/>
                </a:solidFill>
                <a:latin typeface="HK Grotesk Medium"/>
                <a:cs typeface="HK Grotesk Medium"/>
              </a:rPr>
              <a:t>Liz </a:t>
            </a:r>
            <a:r>
              <a:rPr lang="en-GB" sz="1600" dirty="0">
                <a:solidFill>
                  <a:srgbClr val="391E64"/>
                </a:solidFill>
                <a:latin typeface="HK Grotesk Medium"/>
                <a:cs typeface="HK Grotesk Medium"/>
              </a:rPr>
              <a:t>Merriman </a:t>
            </a:r>
          </a:p>
          <a:p>
            <a:r>
              <a:rPr lang="en-GB" sz="1600" dirty="0">
                <a:solidFill>
                  <a:srgbClr val="391E64"/>
                </a:solidFill>
                <a:latin typeface="HK Grotesk Light"/>
                <a:cs typeface="HK Grotesk Light"/>
              </a:rPr>
              <a:t>Human Resources Manager</a:t>
            </a:r>
          </a:p>
          <a:p>
            <a:endParaRPr lang="en-US" sz="2800" dirty="0">
              <a:solidFill>
                <a:srgbClr val="391E64"/>
              </a:solidFill>
              <a:latin typeface="Plantin Std Light"/>
              <a:cs typeface="Plantin Std Light"/>
            </a:endParaRPr>
          </a:p>
        </p:txBody>
      </p:sp>
      <p:pic>
        <p:nvPicPr>
          <p:cNvPr id="5" name="Picture 4" descr="Times Uni of Year graphic En.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425" y="4384942"/>
            <a:ext cx="1026608" cy="1504603"/>
          </a:xfrm>
          <a:prstGeom prst="rect">
            <a:avLst/>
          </a:prstGeom>
        </p:spPr>
      </p:pic>
      <p:sp>
        <p:nvSpPr>
          <p:cNvPr id="9" name="TextBox 8"/>
          <p:cNvSpPr txBox="1"/>
          <p:nvPr/>
        </p:nvSpPr>
        <p:spPr>
          <a:xfrm>
            <a:off x="2884779" y="960220"/>
            <a:ext cx="4064584" cy="1047585"/>
          </a:xfrm>
          <a:prstGeom prst="rect">
            <a:avLst/>
          </a:prstGeom>
          <a:noFill/>
        </p:spPr>
        <p:txBody>
          <a:bodyPr wrap="square" rtlCol="0">
            <a:spAutoFit/>
          </a:bodyPr>
          <a:lstStyle/>
          <a:p>
            <a:r>
              <a:rPr lang="en-US" sz="6000" i="1" dirty="0" smtClean="0">
                <a:solidFill>
                  <a:srgbClr val="391E64"/>
                </a:solidFill>
                <a:latin typeface="Plantin Std Light"/>
                <a:cs typeface="Plantin Std Light"/>
              </a:rPr>
              <a:t>Welcome</a:t>
            </a:r>
            <a:endParaRPr lang="en-US" sz="6000" i="1" dirty="0">
              <a:solidFill>
                <a:srgbClr val="391E64"/>
              </a:solidFill>
              <a:latin typeface="Plantin Std Light"/>
              <a:cs typeface="Plantin Std Light"/>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5937" y="2729576"/>
            <a:ext cx="4443178" cy="2105579"/>
          </a:xfrm>
          <a:prstGeom prst="rect">
            <a:avLst/>
          </a:prstGeom>
        </p:spPr>
      </p:pic>
    </p:spTree>
    <p:extLst>
      <p:ext uri="{BB962C8B-B14F-4D97-AF65-F5344CB8AC3E}">
        <p14:creationId xmlns:p14="http://schemas.microsoft.com/office/powerpoint/2010/main" val="349510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914398" y="854501"/>
            <a:ext cx="8229601" cy="830997"/>
          </a:xfrm>
          <a:prstGeom prst="rect">
            <a:avLst/>
          </a:prstGeom>
          <a:noFill/>
        </p:spPr>
        <p:txBody>
          <a:bodyPr wrap="square" rtlCol="0">
            <a:spAutoFit/>
          </a:bodyPr>
          <a:lstStyle/>
          <a:p>
            <a:r>
              <a:rPr lang="en-GB" sz="2400" dirty="0" smtClean="0"/>
              <a:t>Menstruation – what can be done to support women in the workplace and why it matters</a:t>
            </a:r>
            <a:endParaRPr lang="en-GB" sz="2400" dirty="0"/>
          </a:p>
        </p:txBody>
      </p:sp>
      <p:sp>
        <p:nvSpPr>
          <p:cNvPr id="4" name="TextBox 3"/>
          <p:cNvSpPr txBox="1"/>
          <p:nvPr/>
        </p:nvSpPr>
        <p:spPr>
          <a:xfrm>
            <a:off x="914399" y="1870164"/>
            <a:ext cx="8229601" cy="4801314"/>
          </a:xfrm>
          <a:prstGeom prst="rect">
            <a:avLst/>
          </a:prstGeom>
          <a:noFill/>
        </p:spPr>
        <p:txBody>
          <a:bodyPr wrap="square" rtlCol="0">
            <a:spAutoFit/>
          </a:bodyPr>
          <a:lstStyle/>
          <a:p>
            <a:pPr lvl="0"/>
            <a:r>
              <a:rPr lang="en-GB" b="1" i="1" dirty="0" smtClean="0"/>
              <a:t>Why it matters…</a:t>
            </a:r>
          </a:p>
          <a:p>
            <a:pPr lvl="0"/>
            <a:r>
              <a:rPr lang="en-GB" dirty="0"/>
              <a:t>A </a:t>
            </a:r>
            <a:r>
              <a:rPr lang="en-GB" dirty="0" err="1"/>
              <a:t>YouGov</a:t>
            </a:r>
            <a:r>
              <a:rPr lang="en-GB" dirty="0"/>
              <a:t> survey of 1,000 women carried out for BBC Radio 5 Live </a:t>
            </a:r>
            <a:r>
              <a:rPr lang="en-GB" dirty="0" smtClean="0"/>
              <a:t>found: </a:t>
            </a:r>
          </a:p>
          <a:p>
            <a:pPr marL="285750" lvl="0" indent="-285750">
              <a:buFont typeface="Wingdings" panose="05000000000000000000" pitchFamily="2" charset="2"/>
              <a:buChar char="Ø"/>
            </a:pPr>
            <a:r>
              <a:rPr lang="en-GB" dirty="0" smtClean="0"/>
              <a:t>52</a:t>
            </a:r>
            <a:r>
              <a:rPr lang="en-GB" dirty="0"/>
              <a:t>% had found it difficult to work because of the pain, </a:t>
            </a:r>
            <a:endParaRPr lang="en-GB" dirty="0" smtClean="0"/>
          </a:p>
          <a:p>
            <a:pPr marL="285750" lvl="0" indent="-285750">
              <a:buFont typeface="Wingdings" panose="05000000000000000000" pitchFamily="2" charset="2"/>
              <a:buChar char="Ø"/>
            </a:pPr>
            <a:r>
              <a:rPr lang="en-GB" dirty="0" smtClean="0"/>
              <a:t>while </a:t>
            </a:r>
            <a:r>
              <a:rPr lang="en-GB" dirty="0"/>
              <a:t>almost a third had taken time off work. </a:t>
            </a:r>
            <a:endParaRPr lang="en-GB" dirty="0" smtClean="0"/>
          </a:p>
          <a:p>
            <a:pPr marL="285750" lvl="0" indent="-285750">
              <a:buFont typeface="Wingdings" panose="05000000000000000000" pitchFamily="2" charset="2"/>
              <a:buChar char="Ø"/>
            </a:pPr>
            <a:r>
              <a:rPr lang="en-GB" dirty="0" smtClean="0"/>
              <a:t>Only </a:t>
            </a:r>
            <a:r>
              <a:rPr lang="en-GB" dirty="0"/>
              <a:t>27% of women had told their bosses period pain was responsible</a:t>
            </a:r>
            <a:endParaRPr lang="en-GB" dirty="0" smtClean="0"/>
          </a:p>
          <a:p>
            <a:pPr marL="285750" lvl="0" indent="-285750">
              <a:buFont typeface="Arial" panose="020B0604020202020204" pitchFamily="34" charset="0"/>
              <a:buChar char="•"/>
            </a:pPr>
            <a:endParaRPr lang="en-GB" dirty="0" smtClean="0"/>
          </a:p>
          <a:p>
            <a:pPr lvl="0"/>
            <a:r>
              <a:rPr lang="en-GB" b="1" i="1" dirty="0" smtClean="0"/>
              <a:t>What can we do?</a:t>
            </a:r>
            <a:endParaRPr lang="en-GB" b="1" i="1" dirty="0"/>
          </a:p>
          <a:p>
            <a:pPr marL="285750" lvl="0" indent="-285750">
              <a:buFont typeface="Arial" panose="020B0604020202020204" pitchFamily="34" charset="0"/>
              <a:buChar char="•"/>
            </a:pPr>
            <a:r>
              <a:rPr lang="en-GB" dirty="0" smtClean="0"/>
              <a:t>Talk about it! We should all encourage a culture of greater openness about our health, regardless of our gender.</a:t>
            </a:r>
          </a:p>
          <a:p>
            <a:pPr marL="285750" lvl="0" indent="-285750">
              <a:buFont typeface="Arial" panose="020B0604020202020204" pitchFamily="34" charset="0"/>
              <a:buChar char="•"/>
            </a:pPr>
            <a:r>
              <a:rPr lang="en-GB" dirty="0" smtClean="0"/>
              <a:t>Encourage people to take exercise during the working day – even a walk around campus can reduce pain and discomfort</a:t>
            </a:r>
          </a:p>
          <a:p>
            <a:pPr marL="285750" lvl="0" indent="-285750">
              <a:buFont typeface="Arial" panose="020B0604020202020204" pitchFamily="34" charset="0"/>
              <a:buChar char="•"/>
            </a:pPr>
            <a:r>
              <a:rPr lang="en-GB" dirty="0" smtClean="0"/>
              <a:t>Relaxation techniques – providing space and time for individuals to practice mindfulness during the day can be helpful or time to attend a yoga or Pilates class</a:t>
            </a:r>
          </a:p>
          <a:p>
            <a:pPr marL="285750" lvl="0" indent="-285750">
              <a:buFont typeface="Arial" panose="020B0604020202020204" pitchFamily="34" charset="0"/>
              <a:buChar char="•"/>
            </a:pPr>
            <a:r>
              <a:rPr lang="en-GB" dirty="0" smtClean="0"/>
              <a:t>Encouraging staff to consult their GP if the pain is greater than mere discomfort</a:t>
            </a:r>
          </a:p>
          <a:p>
            <a:pPr marL="285750" lvl="0" indent="-285750">
              <a:buFont typeface="Arial" panose="020B0604020202020204" pitchFamily="34" charset="0"/>
              <a:buChar char="•"/>
            </a:pPr>
            <a:r>
              <a:rPr lang="en-GB" dirty="0" smtClean="0"/>
              <a:t>Discuss opportunities to work more flexibly or working from home</a:t>
            </a:r>
          </a:p>
          <a:p>
            <a:pPr marL="285750" lvl="0" indent="-285750">
              <a:buFont typeface="Arial" panose="020B0604020202020204" pitchFamily="34" charset="0"/>
              <a:buChar char="•"/>
            </a:pPr>
            <a:r>
              <a:rPr lang="en-GB" dirty="0" smtClean="0"/>
              <a:t>Be sensitive to those around you </a:t>
            </a:r>
          </a:p>
          <a:p>
            <a:pPr marL="285750" lvl="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428385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1050680" y="1039167"/>
            <a:ext cx="8229601" cy="461665"/>
          </a:xfrm>
          <a:prstGeom prst="rect">
            <a:avLst/>
          </a:prstGeom>
          <a:noFill/>
        </p:spPr>
        <p:txBody>
          <a:bodyPr wrap="square" rtlCol="0">
            <a:spAutoFit/>
          </a:bodyPr>
          <a:lstStyle/>
          <a:p>
            <a:r>
              <a:rPr lang="en-GB" sz="2400" dirty="0" smtClean="0"/>
              <a:t>The Menopause – what is it?…</a:t>
            </a:r>
          </a:p>
        </p:txBody>
      </p:sp>
      <p:sp>
        <p:nvSpPr>
          <p:cNvPr id="4" name="TextBox 3"/>
          <p:cNvSpPr txBox="1"/>
          <p:nvPr/>
        </p:nvSpPr>
        <p:spPr>
          <a:xfrm>
            <a:off x="1050680" y="1753995"/>
            <a:ext cx="7957038" cy="5909310"/>
          </a:xfrm>
          <a:prstGeom prst="rect">
            <a:avLst/>
          </a:prstGeom>
          <a:noFill/>
        </p:spPr>
        <p:txBody>
          <a:bodyPr wrap="square" rtlCol="0">
            <a:spAutoFit/>
          </a:bodyPr>
          <a:lstStyle/>
          <a:p>
            <a:pPr lvl="0"/>
            <a:r>
              <a:rPr lang="en-GB" dirty="0"/>
              <a:t>The menopause affects individual women’s emotional and physical health differently. Being aware of the basic needs is necessary to support women going through this transition. The menopause can last from four to eight years and the symptoms may include: </a:t>
            </a:r>
          </a:p>
          <a:p>
            <a:pPr lvl="0"/>
            <a:endParaRPr lang="en-GB" sz="800" dirty="0"/>
          </a:p>
          <a:p>
            <a:pPr marL="285750" lvl="0" indent="-285750">
              <a:buFont typeface="Arial" panose="020B0604020202020204" pitchFamily="34" charset="0"/>
              <a:buChar char="•"/>
            </a:pPr>
            <a:r>
              <a:rPr lang="en-GB" dirty="0"/>
              <a:t>Hot flushes </a:t>
            </a:r>
          </a:p>
          <a:p>
            <a:pPr marL="285750" lvl="0" indent="-285750">
              <a:buFont typeface="Arial" panose="020B0604020202020204" pitchFamily="34" charset="0"/>
              <a:buChar char="•"/>
            </a:pPr>
            <a:r>
              <a:rPr lang="en-GB" dirty="0"/>
              <a:t>Palpitations </a:t>
            </a:r>
          </a:p>
          <a:p>
            <a:pPr marL="285750" lvl="0" indent="-285750">
              <a:buFont typeface="Arial" panose="020B0604020202020204" pitchFamily="34" charset="0"/>
              <a:buChar char="•"/>
            </a:pPr>
            <a:r>
              <a:rPr lang="en-GB" dirty="0"/>
              <a:t>Fatigue </a:t>
            </a:r>
          </a:p>
          <a:p>
            <a:pPr marL="285750" lvl="0" indent="-285750">
              <a:buFont typeface="Arial" panose="020B0604020202020204" pitchFamily="34" charset="0"/>
              <a:buChar char="•"/>
            </a:pPr>
            <a:r>
              <a:rPr lang="en-GB" dirty="0"/>
              <a:t>Sleep disturbance </a:t>
            </a:r>
          </a:p>
          <a:p>
            <a:pPr marL="285750" lvl="0" indent="-285750">
              <a:buFont typeface="Arial" panose="020B0604020202020204" pitchFamily="34" charset="0"/>
              <a:buChar char="•"/>
            </a:pPr>
            <a:r>
              <a:rPr lang="en-GB" dirty="0"/>
              <a:t>Night sweats </a:t>
            </a:r>
          </a:p>
          <a:p>
            <a:pPr marL="285750" lvl="0" indent="-285750">
              <a:buFont typeface="Arial" panose="020B0604020202020204" pitchFamily="34" charset="0"/>
              <a:buChar char="•"/>
            </a:pPr>
            <a:r>
              <a:rPr lang="en-GB" dirty="0"/>
              <a:t>Skin irritation </a:t>
            </a:r>
          </a:p>
          <a:p>
            <a:pPr marL="285750" lvl="0" indent="-285750">
              <a:buFont typeface="Arial" panose="020B0604020202020204" pitchFamily="34" charset="0"/>
              <a:buChar char="•"/>
            </a:pPr>
            <a:r>
              <a:rPr lang="en-GB" dirty="0"/>
              <a:t>Irritability </a:t>
            </a:r>
          </a:p>
          <a:p>
            <a:pPr marL="285750" lvl="0" indent="-285750">
              <a:buFont typeface="Arial" panose="020B0604020202020204" pitchFamily="34" charset="0"/>
              <a:buChar char="•"/>
            </a:pPr>
            <a:r>
              <a:rPr lang="en-GB" dirty="0"/>
              <a:t>Mood disturbances </a:t>
            </a:r>
          </a:p>
          <a:p>
            <a:pPr marL="285750" lvl="0" indent="-285750">
              <a:buFont typeface="Arial" panose="020B0604020202020204" pitchFamily="34" charset="0"/>
              <a:buChar char="•"/>
            </a:pPr>
            <a:r>
              <a:rPr lang="en-GB" dirty="0"/>
              <a:t>Poor concentration </a:t>
            </a:r>
          </a:p>
          <a:p>
            <a:pPr marL="285750" lvl="0" indent="-285750">
              <a:buFont typeface="Arial" panose="020B0604020202020204" pitchFamily="34" charset="0"/>
              <a:buChar char="•"/>
            </a:pPr>
            <a:r>
              <a:rPr lang="en-GB" dirty="0"/>
              <a:t>The need for more toilet breaks</a:t>
            </a:r>
          </a:p>
          <a:p>
            <a:pPr marL="285750" lvl="0" indent="-285750">
              <a:buFont typeface="Arial" panose="020B0604020202020204" pitchFamily="34" charset="0"/>
              <a:buChar char="•"/>
            </a:pPr>
            <a:r>
              <a:rPr lang="en-GB" dirty="0"/>
              <a:t>Heavier and more irregular periods</a:t>
            </a:r>
          </a:p>
          <a:p>
            <a:pPr marL="285750" lvl="0" indent="-285750">
              <a:buFont typeface="Arial" panose="020B0604020202020204" pitchFamily="34" charset="0"/>
              <a:buChar char="•"/>
            </a:pPr>
            <a:r>
              <a:rPr lang="en-GB" dirty="0" smtClean="0"/>
              <a:t>Headaches </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913484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914399" y="1102279"/>
            <a:ext cx="8229601" cy="461665"/>
          </a:xfrm>
          <a:prstGeom prst="rect">
            <a:avLst/>
          </a:prstGeom>
          <a:noFill/>
        </p:spPr>
        <p:txBody>
          <a:bodyPr wrap="square" rtlCol="0">
            <a:spAutoFit/>
          </a:bodyPr>
          <a:lstStyle/>
          <a:p>
            <a:r>
              <a:rPr lang="en-GB" sz="2400" dirty="0" smtClean="0"/>
              <a:t>What impact can the Menopause have in the workplace?</a:t>
            </a:r>
          </a:p>
        </p:txBody>
      </p:sp>
      <p:sp>
        <p:nvSpPr>
          <p:cNvPr id="3" name="Rectangle 2"/>
          <p:cNvSpPr/>
          <p:nvPr/>
        </p:nvSpPr>
        <p:spPr>
          <a:xfrm>
            <a:off x="827314" y="1969357"/>
            <a:ext cx="7489372" cy="4201150"/>
          </a:xfrm>
          <a:prstGeom prst="rect">
            <a:avLst/>
          </a:prstGeom>
        </p:spPr>
        <p:txBody>
          <a:bodyPr wrap="square">
            <a:spAutoFit/>
          </a:bodyPr>
          <a:lstStyle/>
          <a:p>
            <a:pPr marL="285750" indent="-285750">
              <a:buFont typeface="Arial" panose="020B0604020202020204" pitchFamily="34" charset="0"/>
              <a:buChar char="•"/>
            </a:pPr>
            <a:r>
              <a:rPr lang="en-GB" dirty="0" smtClean="0"/>
              <a:t>50% of </a:t>
            </a:r>
            <a:r>
              <a:rPr lang="en-GB" dirty="0"/>
              <a:t>the respondents in a recently conducted survey found it ‘somewhat difficult’ to work during menopausal transition. </a:t>
            </a:r>
            <a:r>
              <a:rPr lang="en-GB" dirty="0" smtClean="0"/>
              <a:t>*  </a:t>
            </a:r>
            <a:endParaRPr lang="en-GB" dirty="0"/>
          </a:p>
          <a:p>
            <a:pPr marL="285750" indent="-285750">
              <a:buFont typeface="Arial" panose="020B0604020202020204" pitchFamily="34" charset="0"/>
              <a:buChar char="•"/>
            </a:pPr>
            <a:r>
              <a:rPr lang="en-GB" dirty="0"/>
              <a:t>Nearly 20% of respondents surveyed said that the menopause had a negative impact on their manager’s perceptions of their competence at work. </a:t>
            </a:r>
          </a:p>
          <a:p>
            <a:pPr marL="285750" indent="-285750">
              <a:buFont typeface="Arial" panose="020B0604020202020204" pitchFamily="34" charset="0"/>
              <a:buChar char="•"/>
            </a:pPr>
            <a:r>
              <a:rPr lang="en-GB" dirty="0"/>
              <a:t>Only 50% of woman who took time off from work to deal with their symptoms told their line-manager the real reason for their </a:t>
            </a:r>
            <a:r>
              <a:rPr lang="en-GB" dirty="0" smtClean="0"/>
              <a:t>absence</a:t>
            </a:r>
          </a:p>
          <a:p>
            <a:pPr marL="285750" indent="-285750">
              <a:buFont typeface="Arial" panose="020B0604020202020204" pitchFamily="34" charset="0"/>
              <a:buChar char="•"/>
            </a:pPr>
            <a:r>
              <a:rPr lang="en-GB" dirty="0" smtClean="0"/>
              <a:t>The </a:t>
            </a:r>
            <a:r>
              <a:rPr lang="en-GB" dirty="0"/>
              <a:t>symptoms most likely to be made worse by work </a:t>
            </a:r>
            <a:r>
              <a:rPr lang="en-GB" dirty="0" smtClean="0"/>
              <a:t>are </a:t>
            </a:r>
            <a:r>
              <a:rPr lang="en-GB" dirty="0"/>
              <a:t>hot flushes, headaches, tiredness and lack of energy. These were closely followed by sweating, anxiety attacks, aches and pains, dry skin and eyes and short-term memory loss.</a:t>
            </a:r>
            <a:endParaRPr lang="en-US"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r>
              <a:rPr lang="en-GB" sz="1100" i="1" dirty="0" smtClean="0"/>
              <a:t>*Survey of Female Workers experiencing menopause – University of Nottingham &amp; the British Occupational Health Research Foundation</a:t>
            </a:r>
          </a:p>
          <a:p>
            <a:r>
              <a:rPr lang="en-GB" sz="1100" i="1" dirty="0" smtClean="0"/>
              <a:t>** </a:t>
            </a:r>
            <a:r>
              <a:rPr lang="en-GB" sz="1100" i="1" dirty="0"/>
              <a:t>TUC report based on a survey of union safety representatives published in 2003, Working through the </a:t>
            </a:r>
            <a:r>
              <a:rPr lang="en-GB" sz="1100" i="1" dirty="0" smtClean="0"/>
              <a:t>Change</a:t>
            </a:r>
            <a:endParaRPr lang="en-GB" sz="1100" i="1" dirty="0"/>
          </a:p>
        </p:txBody>
      </p:sp>
    </p:spTree>
    <p:extLst>
      <p:ext uri="{BB962C8B-B14F-4D97-AF65-F5344CB8AC3E}">
        <p14:creationId xmlns:p14="http://schemas.microsoft.com/office/powerpoint/2010/main" val="36604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914399" y="1039167"/>
            <a:ext cx="8229601" cy="461665"/>
          </a:xfrm>
          <a:prstGeom prst="rect">
            <a:avLst/>
          </a:prstGeom>
          <a:noFill/>
        </p:spPr>
        <p:txBody>
          <a:bodyPr wrap="square" rtlCol="0">
            <a:spAutoFit/>
          </a:bodyPr>
          <a:lstStyle/>
          <a:p>
            <a:r>
              <a:rPr lang="en-GB" sz="2400" dirty="0" smtClean="0"/>
              <a:t>What can we do to support ourselves and colleagues?</a:t>
            </a:r>
          </a:p>
        </p:txBody>
      </p:sp>
      <p:sp>
        <p:nvSpPr>
          <p:cNvPr id="3" name="Rectangle 2"/>
          <p:cNvSpPr/>
          <p:nvPr/>
        </p:nvSpPr>
        <p:spPr>
          <a:xfrm>
            <a:off x="827314" y="1927667"/>
            <a:ext cx="7489372" cy="5078313"/>
          </a:xfrm>
          <a:prstGeom prst="rect">
            <a:avLst/>
          </a:prstGeom>
        </p:spPr>
        <p:txBody>
          <a:bodyPr wrap="square">
            <a:spAutoFit/>
          </a:bodyPr>
          <a:lstStyle/>
          <a:p>
            <a:pPr marL="285750" indent="-285750">
              <a:buFont typeface="Arial" panose="020B0604020202020204" pitchFamily="34" charset="0"/>
              <a:buChar char="•"/>
            </a:pPr>
            <a:r>
              <a:rPr lang="en-GB" dirty="0" smtClean="0"/>
              <a:t>Talk about it! Learn more about it and raise awareness with others</a:t>
            </a:r>
          </a:p>
          <a:p>
            <a:pPr marL="285750" indent="-285750">
              <a:buFont typeface="Arial" panose="020B0604020202020204" pitchFamily="34" charset="0"/>
              <a:buChar char="•"/>
            </a:pPr>
            <a:r>
              <a:rPr lang="en-GB" dirty="0" smtClean="0"/>
              <a:t>Be sensitive to others – some may feel comfortable talking about this, other won’t – be respectful</a:t>
            </a:r>
          </a:p>
          <a:p>
            <a:pPr marL="285750" indent="-285750">
              <a:buFont typeface="Arial" panose="020B0604020202020204" pitchFamily="34" charset="0"/>
              <a:buChar char="•"/>
            </a:pPr>
            <a:r>
              <a:rPr lang="en-GB" dirty="0" smtClean="0"/>
              <a:t>Ensure colleagues have control over their working environment wherever possible to include the temperature and flexible breaks</a:t>
            </a:r>
          </a:p>
          <a:p>
            <a:pPr marL="285750" indent="-285750">
              <a:buFont typeface="Arial" panose="020B0604020202020204" pitchFamily="34" charset="0"/>
              <a:buChar char="•"/>
            </a:pPr>
            <a:r>
              <a:rPr lang="en-GB" dirty="0" smtClean="0"/>
              <a:t>Ensure toilet and sanitary access is good at all times</a:t>
            </a:r>
          </a:p>
          <a:p>
            <a:pPr marL="285750" indent="-285750">
              <a:buFont typeface="Arial" panose="020B0604020202020204" pitchFamily="34" charset="0"/>
              <a:buChar char="•"/>
            </a:pPr>
            <a:r>
              <a:rPr lang="en-GB" dirty="0" smtClean="0"/>
              <a:t>Provide access to fans and good ventilation</a:t>
            </a:r>
          </a:p>
          <a:p>
            <a:pPr marL="285750" indent="-285750">
              <a:buFont typeface="Arial" panose="020B0604020202020204" pitchFamily="34" charset="0"/>
              <a:buChar char="•"/>
            </a:pPr>
            <a:r>
              <a:rPr lang="en-GB" dirty="0" smtClean="0"/>
              <a:t>Encourage all staff to take exercise during breaks to access fresh air and sunlight</a:t>
            </a:r>
          </a:p>
          <a:p>
            <a:pPr marL="285750" indent="-285750">
              <a:buFont typeface="Arial" panose="020B0604020202020204" pitchFamily="34" charset="0"/>
              <a:buChar char="•"/>
            </a:pPr>
            <a:r>
              <a:rPr lang="en-GB" dirty="0" smtClean="0"/>
              <a:t>Uniforms –  where these are required are they made of natural fibres and sufficiently loose fitting?</a:t>
            </a:r>
          </a:p>
          <a:p>
            <a:pPr marL="285750" indent="-285750">
              <a:buFont typeface="Arial" panose="020B0604020202020204" pitchFamily="34" charset="0"/>
              <a:buChar char="•"/>
            </a:pPr>
            <a:r>
              <a:rPr lang="en-GB" dirty="0" smtClean="0"/>
              <a:t>Workstation design – avoid restricted positions </a:t>
            </a:r>
          </a:p>
          <a:p>
            <a:pPr marL="285750" indent="-285750">
              <a:buFont typeface="Arial" panose="020B0604020202020204" pitchFamily="34" charset="0"/>
              <a:buChar char="•"/>
            </a:pPr>
            <a:r>
              <a:rPr lang="en-GB" dirty="0" smtClean="0"/>
              <a:t>Be mindful of workplace temperatures – a woman’s body temperature can rise by up to 5 degrees during a hot flush</a:t>
            </a:r>
          </a:p>
          <a:p>
            <a:pPr marL="285750" indent="-285750">
              <a:buFont typeface="Arial" panose="020B0604020202020204" pitchFamily="34" charset="0"/>
              <a:buChar char="•"/>
            </a:pPr>
            <a:r>
              <a:rPr lang="en-GB" dirty="0" smtClean="0"/>
              <a:t>Encourage colleagues to contact HR for referral to Occupational Health if they are struggling with some of the symptoms in the workplace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22022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914399" y="1039167"/>
            <a:ext cx="8229601" cy="461665"/>
          </a:xfrm>
          <a:prstGeom prst="rect">
            <a:avLst/>
          </a:prstGeom>
          <a:noFill/>
        </p:spPr>
        <p:txBody>
          <a:bodyPr wrap="square" rtlCol="0">
            <a:spAutoFit/>
          </a:bodyPr>
          <a:lstStyle/>
          <a:p>
            <a:r>
              <a:rPr lang="en-GB" sz="2400" dirty="0" smtClean="0"/>
              <a:t>Other helpful sources of information…</a:t>
            </a:r>
          </a:p>
        </p:txBody>
      </p:sp>
      <p:sp>
        <p:nvSpPr>
          <p:cNvPr id="3" name="Rectangle 2"/>
          <p:cNvSpPr/>
          <p:nvPr/>
        </p:nvSpPr>
        <p:spPr>
          <a:xfrm>
            <a:off x="789213" y="1801334"/>
            <a:ext cx="7489372" cy="646331"/>
          </a:xfrm>
          <a:prstGeom prst="rect">
            <a:avLst/>
          </a:prstGeom>
        </p:spPr>
        <p:txBody>
          <a:bodyPr wrap="square">
            <a:spAutoFit/>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p:txBody>
      </p:sp>
      <p:sp>
        <p:nvSpPr>
          <p:cNvPr id="4" name="Rectangle 3"/>
          <p:cNvSpPr/>
          <p:nvPr/>
        </p:nvSpPr>
        <p:spPr>
          <a:xfrm>
            <a:off x="952499" y="1801334"/>
            <a:ext cx="7239001" cy="7017306"/>
          </a:xfrm>
          <a:prstGeom prst="rect">
            <a:avLst/>
          </a:prstGeom>
        </p:spPr>
        <p:txBody>
          <a:bodyPr wrap="square">
            <a:spAutoFit/>
          </a:bodyPr>
          <a:lstStyle/>
          <a:p>
            <a:r>
              <a:rPr lang="en-GB" b="1" dirty="0"/>
              <a:t>Learn more about healthy eating for </a:t>
            </a:r>
            <a:r>
              <a:rPr lang="en-GB" b="1" dirty="0" smtClean="0"/>
              <a:t>women</a:t>
            </a:r>
          </a:p>
          <a:p>
            <a:pPr marL="285750" indent="-285750">
              <a:buFont typeface="Arial" panose="020B0604020202020204" pitchFamily="34" charset="0"/>
              <a:buChar char="•"/>
            </a:pPr>
            <a:r>
              <a:rPr lang="en-GB" dirty="0" smtClean="0">
                <a:hlinkClick r:id="rId5"/>
              </a:rPr>
              <a:t>https</a:t>
            </a:r>
            <a:r>
              <a:rPr lang="en-GB" dirty="0">
                <a:hlinkClick r:id="rId5"/>
              </a:rPr>
              <a:t>://</a:t>
            </a:r>
            <a:r>
              <a:rPr lang="en-GB" dirty="0" smtClean="0">
                <a:hlinkClick r:id="rId5"/>
              </a:rPr>
              <a:t>www.bbcgoodfood.com/howto/guide/balanced-diet-women</a:t>
            </a:r>
            <a:endParaRPr lang="en-GB" dirty="0"/>
          </a:p>
          <a:p>
            <a:pPr marL="285750" indent="-285750">
              <a:buFont typeface="Arial" panose="020B0604020202020204" pitchFamily="34" charset="0"/>
              <a:buChar char="•"/>
            </a:pPr>
            <a:r>
              <a:rPr lang="en-GB" dirty="0" smtClean="0">
                <a:hlinkClick r:id="rId6"/>
              </a:rPr>
              <a:t>https</a:t>
            </a:r>
            <a:r>
              <a:rPr lang="en-GB" dirty="0">
                <a:hlinkClick r:id="rId6"/>
              </a:rPr>
              <a:t>://www.nhs.uk/live-well/eat-well/eight-tips-for-healthy-eating</a:t>
            </a:r>
            <a:r>
              <a:rPr lang="en-GB" dirty="0" smtClean="0">
                <a:hlinkClick r:id="rId6"/>
              </a:rPr>
              <a:t>/</a:t>
            </a:r>
            <a:r>
              <a:rPr lang="en-GB" dirty="0" smtClean="0"/>
              <a:t> </a:t>
            </a:r>
            <a:endParaRPr lang="en-GB" dirty="0"/>
          </a:p>
          <a:p>
            <a:pPr marL="285750" indent="-285750">
              <a:buFont typeface="Arial" panose="020B0604020202020204" pitchFamily="34" charset="0"/>
              <a:buChar char="•"/>
            </a:pPr>
            <a:endParaRPr lang="en-GB" dirty="0" smtClean="0"/>
          </a:p>
          <a:p>
            <a:r>
              <a:rPr lang="en-GB" b="1" dirty="0" smtClean="0"/>
              <a:t>Mindfulness techniques in the workplace:</a:t>
            </a:r>
          </a:p>
          <a:p>
            <a:pPr marL="285750" indent="-285750">
              <a:buFont typeface="Arial" panose="020B0604020202020204" pitchFamily="34" charset="0"/>
              <a:buChar char="•"/>
            </a:pPr>
            <a:r>
              <a:rPr lang="en-GB" dirty="0">
                <a:hlinkClick r:id="rId7"/>
              </a:rPr>
              <a:t>https://www.personneltoday.com/hr/how-practising-mindfulness-in-the-workplace-can-boost-productivity</a:t>
            </a:r>
            <a:r>
              <a:rPr lang="en-GB" dirty="0" smtClean="0">
                <a:hlinkClick r:id="rId7"/>
              </a:rPr>
              <a:t>/</a:t>
            </a:r>
            <a:r>
              <a:rPr lang="en-GB" dirty="0" smtClean="0"/>
              <a:t> </a:t>
            </a:r>
          </a:p>
          <a:p>
            <a:pPr marL="285750" indent="-285750">
              <a:buFont typeface="Arial" panose="020B0604020202020204" pitchFamily="34" charset="0"/>
              <a:buChar char="•"/>
            </a:pPr>
            <a:r>
              <a:rPr lang="en-GB" dirty="0">
                <a:hlinkClick r:id="rId8"/>
              </a:rPr>
              <a:t>https://www.mindful.org/10-ways-mindful-work</a:t>
            </a:r>
            <a:r>
              <a:rPr lang="en-GB" dirty="0" smtClean="0">
                <a:hlinkClick r:id="rId8"/>
              </a:rPr>
              <a:t>/</a:t>
            </a:r>
            <a:r>
              <a:rPr lang="en-GB" dirty="0" smtClean="0"/>
              <a:t> </a:t>
            </a:r>
            <a:endParaRPr lang="en-GB" dirty="0"/>
          </a:p>
          <a:p>
            <a:endParaRPr lang="en-GB" dirty="0"/>
          </a:p>
          <a:p>
            <a:r>
              <a:rPr lang="en-GB" b="1" dirty="0" smtClean="0"/>
              <a:t>More info on Menopause, PMS, PMDD and Endometriosis</a:t>
            </a:r>
          </a:p>
          <a:p>
            <a:pPr marL="285750" indent="-285750">
              <a:buFont typeface="Arial" panose="020B0604020202020204" pitchFamily="34" charset="0"/>
              <a:buChar char="•"/>
            </a:pPr>
            <a:r>
              <a:rPr lang="en-GB" dirty="0"/>
              <a:t>PMS: </a:t>
            </a:r>
            <a:r>
              <a:rPr lang="en-GB" dirty="0">
                <a:hlinkClick r:id="rId9"/>
              </a:rPr>
              <a:t>https://www.nhs.uk/conditions/pre-menstrual-syndrome</a:t>
            </a:r>
            <a:r>
              <a:rPr lang="en-GB" dirty="0" smtClean="0">
                <a:hlinkClick r:id="rId9"/>
              </a:rPr>
              <a:t>/</a:t>
            </a:r>
            <a:r>
              <a:rPr lang="en-GB" dirty="0" smtClean="0"/>
              <a:t> </a:t>
            </a:r>
          </a:p>
          <a:p>
            <a:pPr marL="285750" indent="-285750">
              <a:buFont typeface="Arial" panose="020B0604020202020204" pitchFamily="34" charset="0"/>
              <a:buChar char="•"/>
            </a:pPr>
            <a:r>
              <a:rPr lang="en-GB" dirty="0"/>
              <a:t>PMDD: </a:t>
            </a:r>
            <a:r>
              <a:rPr lang="en-GB" dirty="0">
                <a:hlinkClick r:id="rId10"/>
              </a:rPr>
              <a:t>https://www.mind.org.uk/information-support/types-of-mental-health-problems/premenstrual-dysphoric-disorder-pmdd/#.</a:t>
            </a:r>
            <a:r>
              <a:rPr lang="en-GB" dirty="0" smtClean="0">
                <a:hlinkClick r:id="rId10"/>
              </a:rPr>
              <a:t>W5d64uSWy71</a:t>
            </a:r>
            <a:r>
              <a:rPr lang="en-GB" dirty="0" smtClean="0"/>
              <a:t> </a:t>
            </a:r>
            <a:endParaRPr lang="en-GB" dirty="0"/>
          </a:p>
          <a:p>
            <a:pPr marL="285750" indent="-285750">
              <a:buFont typeface="Arial" panose="020B0604020202020204" pitchFamily="34" charset="0"/>
              <a:buChar char="•"/>
            </a:pPr>
            <a:r>
              <a:rPr lang="en-GB" dirty="0" smtClean="0"/>
              <a:t>Endometriosis </a:t>
            </a:r>
            <a:r>
              <a:rPr lang="en-GB" dirty="0"/>
              <a:t>UK: </a:t>
            </a:r>
            <a:r>
              <a:rPr lang="en-GB" dirty="0">
                <a:solidFill>
                  <a:srgbClr val="391E64"/>
                </a:solidFill>
                <a:hlinkClick r:id="rId11"/>
              </a:rPr>
              <a:t>https://www.endometriosis-uk.org</a:t>
            </a:r>
            <a:r>
              <a:rPr lang="en-GB" dirty="0" smtClean="0">
                <a:solidFill>
                  <a:srgbClr val="391E64"/>
                </a:solidFill>
                <a:hlinkClick r:id="rId11"/>
              </a:rPr>
              <a:t>/</a:t>
            </a:r>
            <a:r>
              <a:rPr lang="en-GB" dirty="0" smtClean="0">
                <a:solidFill>
                  <a:srgbClr val="391E64"/>
                </a:solidFill>
              </a:rPr>
              <a:t>  </a:t>
            </a:r>
          </a:p>
          <a:p>
            <a:pPr marL="285750" indent="-285750">
              <a:buFont typeface="Arial" panose="020B0604020202020204" pitchFamily="34" charset="0"/>
              <a:buChar char="•"/>
            </a:pPr>
            <a:r>
              <a:rPr lang="en-GB" dirty="0" smtClean="0"/>
              <a:t>Endometriosis Helpline: 0808 808 2227</a:t>
            </a:r>
          </a:p>
          <a:p>
            <a:endParaRPr lang="en-GB" dirty="0"/>
          </a:p>
          <a:p>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07489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589084" y="1617785"/>
            <a:ext cx="7965831" cy="2893100"/>
          </a:xfrm>
          <a:prstGeom prst="rect">
            <a:avLst/>
          </a:prstGeom>
          <a:noFill/>
        </p:spPr>
        <p:txBody>
          <a:bodyPr wrap="square" rtlCol="0">
            <a:spAutoFit/>
          </a:bodyPr>
          <a:lstStyle/>
          <a:p>
            <a:r>
              <a:rPr lang="en-GB" sz="2400" dirty="0" smtClean="0">
                <a:latin typeface="Verdana" panose="020B0604030504040204" pitchFamily="34" charset="0"/>
                <a:ea typeface="Verdana" panose="020B0604030504040204" pitchFamily="34" charset="0"/>
              </a:rPr>
              <a:t>General housekeeping</a:t>
            </a:r>
          </a:p>
          <a:p>
            <a:endParaRPr lang="en-GB" dirty="0"/>
          </a:p>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rPr>
              <a:t>No fire alarm expected;</a:t>
            </a:r>
            <a:br>
              <a:rPr lang="en-GB" sz="2000" dirty="0" smtClean="0">
                <a:latin typeface="Verdana" panose="020B0604030504040204" pitchFamily="34" charset="0"/>
                <a:ea typeface="Verdana" panose="020B0604030504040204" pitchFamily="34" charset="0"/>
              </a:rPr>
            </a:br>
            <a:endParaRPr lang="en-GB" sz="20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rPr>
              <a:t>Mobile phones on silent;</a:t>
            </a:r>
            <a:br>
              <a:rPr lang="en-GB" sz="2000" dirty="0" smtClean="0">
                <a:latin typeface="Verdana" panose="020B0604030504040204" pitchFamily="34" charset="0"/>
                <a:ea typeface="Verdana" panose="020B0604030504040204" pitchFamily="34" charset="0"/>
              </a:rPr>
            </a:br>
            <a:endParaRPr lang="en-GB" sz="20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rPr>
              <a:t>Respect to participants and trainer;</a:t>
            </a:r>
            <a:br>
              <a:rPr lang="en-GB" sz="2000" dirty="0" smtClean="0">
                <a:latin typeface="Verdana" panose="020B0604030504040204" pitchFamily="34" charset="0"/>
                <a:ea typeface="Verdana" panose="020B0604030504040204" pitchFamily="34" charset="0"/>
              </a:rPr>
            </a:br>
            <a:endParaRPr lang="en-GB" sz="20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rPr>
              <a:t>Chatham House rules - Confidentiality.</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3693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589084" y="1609696"/>
            <a:ext cx="7965831" cy="3508653"/>
          </a:xfrm>
          <a:prstGeom prst="rect">
            <a:avLst/>
          </a:prstGeom>
          <a:noFill/>
        </p:spPr>
        <p:txBody>
          <a:bodyPr wrap="square" rtlCol="0">
            <a:spAutoFit/>
          </a:bodyPr>
          <a:lstStyle/>
          <a:p>
            <a:r>
              <a:rPr lang="en-GB" sz="2400" dirty="0" smtClean="0">
                <a:latin typeface="Verdana" panose="020B0604030504040204" pitchFamily="34" charset="0"/>
                <a:ea typeface="Verdana" panose="020B0604030504040204" pitchFamily="34" charset="0"/>
              </a:rPr>
              <a:t>Learning Objectives</a:t>
            </a:r>
          </a:p>
          <a:p>
            <a:endParaRPr lang="en-GB" dirty="0"/>
          </a:p>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rPr>
              <a:t>“Women’s health” – what does that mean?</a:t>
            </a:r>
          </a:p>
          <a:p>
            <a:endParaRPr lang="en-GB" sz="20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rPr>
              <a:t>Why it matters for all of us</a:t>
            </a:r>
          </a:p>
          <a:p>
            <a:endParaRPr lang="en-GB" sz="20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rPr>
              <a:t>Understanding the impact within the workplace</a:t>
            </a:r>
          </a:p>
          <a:p>
            <a:endParaRPr lang="en-GB" sz="20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2000" dirty="0" smtClean="0">
                <a:latin typeface="Verdana" panose="020B0604030504040204" pitchFamily="34" charset="0"/>
                <a:ea typeface="Verdana" panose="020B0604030504040204" pitchFamily="34" charset="0"/>
              </a:rPr>
              <a:t>Understanding what we can do to support each other</a:t>
            </a:r>
          </a:p>
          <a:p>
            <a:endParaRPr lang="en-GB" sz="2000" dirty="0" smtClean="0">
              <a:latin typeface="Verdana" panose="020B0604030504040204" pitchFamily="34" charset="0"/>
              <a:ea typeface="Verdana" panose="020B0604030504040204" pitchFamily="34" charset="0"/>
            </a:endParaRPr>
          </a:p>
          <a:p>
            <a:endParaRPr lang="en-GB" sz="2000"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7164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589084" y="808335"/>
            <a:ext cx="7965831" cy="461665"/>
          </a:xfrm>
          <a:prstGeom prst="rect">
            <a:avLst/>
          </a:prstGeom>
          <a:noFill/>
        </p:spPr>
        <p:txBody>
          <a:bodyPr wrap="square" rtlCol="0">
            <a:spAutoFit/>
          </a:bodyPr>
          <a:lstStyle/>
          <a:p>
            <a:r>
              <a:rPr lang="en-GB" sz="2400" dirty="0" smtClean="0">
                <a:latin typeface="Verdana" panose="020B0604030504040204" pitchFamily="34" charset="0"/>
                <a:ea typeface="Verdana" panose="020B0604030504040204" pitchFamily="34" charset="0"/>
              </a:rPr>
              <a:t>“Women’s health” – what are we talking about?</a:t>
            </a:r>
            <a:endParaRPr lang="en-GB" dirty="0"/>
          </a:p>
        </p:txBody>
      </p:sp>
      <p:sp>
        <p:nvSpPr>
          <p:cNvPr id="4" name="TextBox 3"/>
          <p:cNvSpPr txBox="1"/>
          <p:nvPr/>
        </p:nvSpPr>
        <p:spPr>
          <a:xfrm>
            <a:off x="738554" y="1188487"/>
            <a:ext cx="7816361" cy="866071"/>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p>
          <a:p>
            <a:pPr marL="285750" indent="-285750">
              <a:lnSpc>
                <a:spcPct val="150000"/>
              </a:lnSpc>
              <a:buFont typeface="Arial" panose="020B0604020202020204" pitchFamily="34" charset="0"/>
              <a:buChar char="•"/>
            </a:pPr>
            <a:r>
              <a:rPr lang="en-GB" sz="2400" dirty="0" smtClean="0"/>
              <a:t>Who’s heard of the phrase “women’s troubles?”</a:t>
            </a:r>
          </a:p>
        </p:txBody>
      </p:sp>
      <p:sp>
        <p:nvSpPr>
          <p:cNvPr id="5" name="TextBox 4"/>
          <p:cNvSpPr txBox="1"/>
          <p:nvPr/>
        </p:nvSpPr>
        <p:spPr>
          <a:xfrm>
            <a:off x="589084" y="2799149"/>
            <a:ext cx="7816361" cy="3785652"/>
          </a:xfrm>
          <a:prstGeom prst="rect">
            <a:avLst/>
          </a:prstGeom>
          <a:noFill/>
        </p:spPr>
        <p:txBody>
          <a:bodyPr wrap="square" numCol="2" rtlCol="0">
            <a:spAutoFit/>
          </a:bodyPr>
          <a:lstStyle/>
          <a:p>
            <a:pPr marL="342900" indent="-342900">
              <a:buFont typeface="Wingdings" panose="05000000000000000000" pitchFamily="2" charset="2"/>
              <a:buChar char="Ø"/>
            </a:pPr>
            <a:r>
              <a:rPr lang="en-GB" sz="2000" dirty="0"/>
              <a:t>Menstruation</a:t>
            </a:r>
          </a:p>
          <a:p>
            <a:pPr marL="342900" indent="-342900">
              <a:buFont typeface="Wingdings" panose="05000000000000000000" pitchFamily="2" charset="2"/>
              <a:buChar char="Ø"/>
            </a:pPr>
            <a:r>
              <a:rPr lang="en-GB" sz="2000" dirty="0"/>
              <a:t>Menopause</a:t>
            </a:r>
          </a:p>
          <a:p>
            <a:pPr marL="342900" indent="-342900">
              <a:buFont typeface="Wingdings" panose="05000000000000000000" pitchFamily="2" charset="2"/>
              <a:buChar char="Ø"/>
            </a:pPr>
            <a:r>
              <a:rPr lang="en-GB" sz="2000" dirty="0"/>
              <a:t>Fertility treatment</a:t>
            </a:r>
          </a:p>
          <a:p>
            <a:pPr marL="342900" indent="-342900">
              <a:buFont typeface="Wingdings" panose="05000000000000000000" pitchFamily="2" charset="2"/>
              <a:buChar char="Ø"/>
            </a:pPr>
            <a:r>
              <a:rPr lang="en-GB" sz="2000" dirty="0" smtClean="0"/>
              <a:t>Pregnancy</a:t>
            </a:r>
          </a:p>
          <a:p>
            <a:pPr marL="342900" indent="-342900">
              <a:buFont typeface="Wingdings" panose="05000000000000000000" pitchFamily="2" charset="2"/>
              <a:buChar char="Ø"/>
            </a:pPr>
            <a:r>
              <a:rPr lang="en-GB" sz="2000" dirty="0" smtClean="0"/>
              <a:t>Gynaecological related health issues including breast cancer and ovarian cancer</a:t>
            </a:r>
          </a:p>
          <a:p>
            <a:pPr marL="342900" indent="-342900">
              <a:buFont typeface="Wingdings" panose="05000000000000000000" pitchFamily="2" charset="2"/>
              <a:buChar char="Ø"/>
            </a:pPr>
            <a:r>
              <a:rPr lang="en-GB" sz="2000" dirty="0" smtClean="0"/>
              <a:t>Polycystic ovary syndrome</a:t>
            </a:r>
          </a:p>
          <a:p>
            <a:pPr marL="342900" indent="-342900">
              <a:buFont typeface="Wingdings" panose="05000000000000000000" pitchFamily="2" charset="2"/>
              <a:buChar char="Ø"/>
            </a:pPr>
            <a:r>
              <a:rPr lang="en-GB" sz="2000" dirty="0" smtClean="0"/>
              <a:t>endometriosis</a:t>
            </a:r>
          </a:p>
          <a:p>
            <a:endParaRPr lang="en-GB" sz="2000" dirty="0"/>
          </a:p>
          <a:p>
            <a:endParaRPr lang="en-GB" sz="2000" dirty="0" smtClean="0"/>
          </a:p>
          <a:p>
            <a:endParaRPr lang="en-GB" sz="2000" dirty="0"/>
          </a:p>
          <a:p>
            <a:pPr marL="285750" indent="-285750">
              <a:buFont typeface="Wingdings" panose="05000000000000000000" pitchFamily="2" charset="2"/>
              <a:buChar char="Ø"/>
            </a:pPr>
            <a:r>
              <a:rPr lang="en-GB" sz="2000" dirty="0" smtClean="0"/>
              <a:t>Osteoporosis</a:t>
            </a:r>
          </a:p>
          <a:p>
            <a:pPr marL="342900" indent="-342900">
              <a:buFont typeface="Wingdings" panose="05000000000000000000" pitchFamily="2" charset="2"/>
              <a:buChar char="Ø"/>
            </a:pPr>
            <a:r>
              <a:rPr lang="en-GB" sz="2000" dirty="0" smtClean="0"/>
              <a:t>Autoimmune Diseases (including Diabetes, thyroid issues </a:t>
            </a:r>
            <a:r>
              <a:rPr lang="en-GB" sz="2000" dirty="0" err="1" smtClean="0"/>
              <a:t>etc</a:t>
            </a:r>
            <a:r>
              <a:rPr lang="en-GB" sz="2000" dirty="0" smtClean="0"/>
              <a:t>)</a:t>
            </a:r>
          </a:p>
          <a:p>
            <a:pPr marL="342900" indent="-342900">
              <a:buFont typeface="Wingdings" panose="05000000000000000000" pitchFamily="2" charset="2"/>
              <a:buChar char="Ø"/>
            </a:pPr>
            <a:r>
              <a:rPr lang="en-GB" sz="2000" dirty="0" smtClean="0"/>
              <a:t>Cardiovascular diseases</a:t>
            </a:r>
          </a:p>
          <a:p>
            <a:pPr marL="342900" indent="-342900">
              <a:buFont typeface="Wingdings" panose="05000000000000000000" pitchFamily="2" charset="2"/>
              <a:buChar char="Ø"/>
            </a:pPr>
            <a:r>
              <a:rPr lang="en-GB" sz="2000" dirty="0" smtClean="0"/>
              <a:t>Gallstones</a:t>
            </a:r>
          </a:p>
          <a:p>
            <a:pPr marL="342900" indent="-342900">
              <a:buFont typeface="Wingdings" panose="05000000000000000000" pitchFamily="2" charset="2"/>
              <a:buChar char="Ø"/>
            </a:pPr>
            <a:r>
              <a:rPr lang="en-GB" sz="2000" dirty="0" smtClean="0"/>
              <a:t>Migraines</a:t>
            </a:r>
          </a:p>
          <a:p>
            <a:pPr marL="342900" indent="-342900">
              <a:buFont typeface="Wingdings" panose="05000000000000000000" pitchFamily="2" charset="2"/>
              <a:buChar char="Ø"/>
            </a:pPr>
            <a:r>
              <a:rPr lang="en-GB" sz="2000" dirty="0" smtClean="0"/>
              <a:t>IBS </a:t>
            </a:r>
          </a:p>
          <a:p>
            <a:pPr marL="342900" indent="-342900">
              <a:buFont typeface="Wingdings" panose="05000000000000000000" pitchFamily="2" charset="2"/>
              <a:buChar char="Ø"/>
            </a:pPr>
            <a:r>
              <a:rPr lang="en-GB" sz="2000" dirty="0" smtClean="0"/>
              <a:t>Urinary tract infections</a:t>
            </a:r>
          </a:p>
          <a:p>
            <a:pPr marL="342900" indent="-342900">
              <a:buFont typeface="Wingdings" panose="05000000000000000000" pitchFamily="2" charset="2"/>
              <a:buChar char="Ø"/>
            </a:pPr>
            <a:r>
              <a:rPr lang="en-GB" sz="2000" dirty="0" smtClean="0"/>
              <a:t>Hypertension</a:t>
            </a:r>
          </a:p>
          <a:p>
            <a:pPr marL="342900" indent="-342900">
              <a:buFont typeface="Wingdings" panose="05000000000000000000" pitchFamily="2" charset="2"/>
              <a:buChar char="Ø"/>
            </a:pPr>
            <a:endParaRPr lang="en-GB" dirty="0"/>
          </a:p>
        </p:txBody>
      </p:sp>
    </p:spTree>
    <p:extLst>
      <p:ext uri="{BB962C8B-B14F-4D97-AF65-F5344CB8AC3E}">
        <p14:creationId xmlns:p14="http://schemas.microsoft.com/office/powerpoint/2010/main" val="22457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1015510" y="1039167"/>
            <a:ext cx="8229601" cy="461665"/>
          </a:xfrm>
          <a:prstGeom prst="rect">
            <a:avLst/>
          </a:prstGeom>
          <a:noFill/>
        </p:spPr>
        <p:txBody>
          <a:bodyPr wrap="square" rtlCol="0">
            <a:spAutoFit/>
          </a:bodyPr>
          <a:lstStyle/>
          <a:p>
            <a:r>
              <a:rPr lang="en-GB" sz="2400" dirty="0" smtClean="0"/>
              <a:t>Why it matters for all of us…</a:t>
            </a:r>
            <a:endParaRPr lang="en-GB" sz="2400" dirty="0"/>
          </a:p>
        </p:txBody>
      </p:sp>
      <p:sp>
        <p:nvSpPr>
          <p:cNvPr id="4" name="TextBox 3"/>
          <p:cNvSpPr txBox="1"/>
          <p:nvPr/>
        </p:nvSpPr>
        <p:spPr>
          <a:xfrm>
            <a:off x="1015510" y="1841206"/>
            <a:ext cx="7816361" cy="4862870"/>
          </a:xfrm>
          <a:prstGeom prst="rect">
            <a:avLst/>
          </a:prstGeom>
          <a:noFill/>
        </p:spPr>
        <p:txBody>
          <a:bodyPr wrap="square" rtlCol="0">
            <a:spAutoFit/>
          </a:bodyPr>
          <a:lstStyle/>
          <a:p>
            <a:pPr marL="285750" indent="-285750">
              <a:buFont typeface="Arial" panose="020B0604020202020204" pitchFamily="34" charset="0"/>
              <a:buChar char="•"/>
            </a:pPr>
            <a:r>
              <a:rPr lang="en-GB" sz="2400" dirty="0"/>
              <a:t>There are 32.39 million people in work in the UK  in August 2018*</a:t>
            </a:r>
          </a:p>
          <a:p>
            <a:pPr marL="285750" indent="-285750">
              <a:buFont typeface="Arial" panose="020B0604020202020204" pitchFamily="34" charset="0"/>
              <a:buChar char="•"/>
            </a:pPr>
            <a:r>
              <a:rPr lang="en-GB" sz="2400" dirty="0"/>
              <a:t>Women make up 47% of the UK workforce</a:t>
            </a:r>
            <a:r>
              <a:rPr lang="en-GB" sz="2400" dirty="0" smtClean="0"/>
              <a:t>**</a:t>
            </a:r>
          </a:p>
          <a:p>
            <a:pPr marL="285750" indent="-285750">
              <a:buFont typeface="Arial" panose="020B0604020202020204" pitchFamily="34" charset="0"/>
              <a:buChar char="•"/>
            </a:pPr>
            <a:r>
              <a:rPr lang="en-GB" sz="2400" dirty="0"/>
              <a:t>45% of the workforce over 50 are women - this equates to almost 4.4 million women over the age of 50 in employment.</a:t>
            </a:r>
          </a:p>
          <a:p>
            <a:pPr marL="285750" indent="-285750">
              <a:buFont typeface="Arial" panose="020B0604020202020204" pitchFamily="34" charset="0"/>
              <a:buChar char="•"/>
            </a:pPr>
            <a:r>
              <a:rPr lang="en-GB" sz="2400" dirty="0" smtClean="0"/>
              <a:t>On </a:t>
            </a:r>
            <a:r>
              <a:rPr lang="en-GB" sz="2400" dirty="0"/>
              <a:t>average menopause starts from 51 years old however typically occurs between 45 and 58</a:t>
            </a:r>
          </a:p>
          <a:p>
            <a:pPr marL="285750" indent="-285750">
              <a:buFont typeface="Arial" panose="020B0604020202020204" pitchFamily="34" charset="0"/>
              <a:buChar char="•"/>
            </a:pPr>
            <a:r>
              <a:rPr lang="en-GB" sz="2400" dirty="0" smtClean="0"/>
              <a:t>Periods </a:t>
            </a:r>
            <a:r>
              <a:rPr lang="en-GB" sz="2400" dirty="0"/>
              <a:t>start from age 12 on </a:t>
            </a:r>
            <a:r>
              <a:rPr lang="en-GB" sz="2400" dirty="0" smtClean="0"/>
              <a:t>average</a:t>
            </a:r>
            <a:endParaRPr lang="en-GB" sz="2400" dirty="0"/>
          </a:p>
          <a:p>
            <a:endParaRPr lang="en-GB" dirty="0"/>
          </a:p>
          <a:p>
            <a:endParaRPr lang="en-GB" b="1" i="1" dirty="0"/>
          </a:p>
          <a:p>
            <a:endParaRPr lang="en-GB" i="1" dirty="0"/>
          </a:p>
          <a:p>
            <a:r>
              <a:rPr lang="en-US" sz="1100" i="1" dirty="0" smtClean="0"/>
              <a:t>* Office </a:t>
            </a:r>
            <a:r>
              <a:rPr lang="en-US" sz="1100" i="1" dirty="0"/>
              <a:t>for National Statistics August 2018</a:t>
            </a:r>
          </a:p>
          <a:p>
            <a:r>
              <a:rPr lang="en-US" sz="1100" i="1" dirty="0"/>
              <a:t>** The Prince’s responsible Business Network</a:t>
            </a:r>
          </a:p>
          <a:p>
            <a:endParaRPr lang="en-GB" dirty="0" smtClean="0"/>
          </a:p>
        </p:txBody>
      </p:sp>
    </p:spTree>
    <p:extLst>
      <p:ext uri="{BB962C8B-B14F-4D97-AF65-F5344CB8AC3E}">
        <p14:creationId xmlns:p14="http://schemas.microsoft.com/office/powerpoint/2010/main" val="23505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914399" y="1039167"/>
            <a:ext cx="8229601" cy="461665"/>
          </a:xfrm>
          <a:prstGeom prst="rect">
            <a:avLst/>
          </a:prstGeom>
          <a:noFill/>
        </p:spPr>
        <p:txBody>
          <a:bodyPr wrap="square" rtlCol="0">
            <a:spAutoFit/>
          </a:bodyPr>
          <a:lstStyle/>
          <a:p>
            <a:r>
              <a:rPr lang="en-GB" sz="2400" dirty="0" smtClean="0"/>
              <a:t>Menstruation ….</a:t>
            </a:r>
          </a:p>
        </p:txBody>
      </p:sp>
      <p:sp>
        <p:nvSpPr>
          <p:cNvPr id="4" name="TextBox 3"/>
          <p:cNvSpPr txBox="1"/>
          <p:nvPr/>
        </p:nvSpPr>
        <p:spPr>
          <a:xfrm>
            <a:off x="1050680" y="1753995"/>
            <a:ext cx="7957038"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hlinkClick r:id="rId5"/>
              </a:rPr>
              <a:t>https</a:t>
            </a:r>
            <a:r>
              <a:rPr lang="en-GB" dirty="0">
                <a:hlinkClick r:id="rId5"/>
              </a:rPr>
              <a:t>://</a:t>
            </a:r>
            <a:r>
              <a:rPr lang="en-GB" dirty="0" smtClean="0">
                <a:hlinkClick r:id="rId5"/>
              </a:rPr>
              <a:t>www.youtube.com/watch?v=zebXDyYuYK0</a:t>
            </a:r>
            <a:r>
              <a:rPr lang="en-GB" dirty="0" smtClean="0"/>
              <a:t> - then</a:t>
            </a:r>
          </a:p>
          <a:p>
            <a:pPr marL="285750" indent="-285750">
              <a:buFont typeface="Arial" panose="020B0604020202020204" pitchFamily="34" charset="0"/>
              <a:buChar char="•"/>
            </a:pPr>
            <a:r>
              <a:rPr lang="en-GB" dirty="0" smtClean="0">
                <a:hlinkClick r:id="rId6"/>
              </a:rPr>
              <a:t>CEO </a:t>
            </a:r>
            <a:r>
              <a:rPr lang="en-GB" dirty="0">
                <a:hlinkClick r:id="rId6"/>
              </a:rPr>
              <a:t>telling a male Facebook commenter</a:t>
            </a:r>
            <a:r>
              <a:rPr lang="en-GB" dirty="0"/>
              <a:t> </a:t>
            </a:r>
            <a:r>
              <a:rPr lang="en-GB" dirty="0" smtClean="0"/>
              <a:t> - now</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0517" y="1171525"/>
            <a:ext cx="1733898" cy="2275284"/>
          </a:xfrm>
          <a:prstGeom prst="rect">
            <a:avLst/>
          </a:prstGeom>
        </p:spPr>
      </p:pic>
      <p:pic>
        <p:nvPicPr>
          <p:cNvPr id="6" name="Picture 2" descr="http://images1.houstonpress.com/imager/u/original/6721711/marathonut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098" y="2474933"/>
            <a:ext cx="3627831" cy="4383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a:stretch>
            <a:fillRect/>
          </a:stretch>
        </p:blipFill>
        <p:spPr>
          <a:xfrm>
            <a:off x="4039363" y="4062319"/>
            <a:ext cx="4701921" cy="2241464"/>
          </a:xfrm>
          <a:prstGeom prst="rect">
            <a:avLst/>
          </a:prstGeom>
        </p:spPr>
      </p:pic>
    </p:spTree>
    <p:extLst>
      <p:ext uri="{BB962C8B-B14F-4D97-AF65-F5344CB8AC3E}">
        <p14:creationId xmlns:p14="http://schemas.microsoft.com/office/powerpoint/2010/main" val="303499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81" y="0"/>
            <a:ext cx="9144000" cy="1270000"/>
          </a:xfrm>
          <a:prstGeom prst="rect">
            <a:avLst/>
          </a:prstGeom>
        </p:spPr>
      </p:pic>
      <p:sp>
        <p:nvSpPr>
          <p:cNvPr id="2" name="TextBox 1"/>
          <p:cNvSpPr txBox="1"/>
          <p:nvPr/>
        </p:nvSpPr>
        <p:spPr>
          <a:xfrm>
            <a:off x="593481" y="359907"/>
            <a:ext cx="7820946" cy="1231106"/>
          </a:xfrm>
          <a:prstGeom prst="rect">
            <a:avLst/>
          </a:prstGeom>
          <a:noFill/>
        </p:spPr>
        <p:txBody>
          <a:bodyPr wrap="square" rtlCol="0">
            <a:spAutoFit/>
          </a:bodyPr>
          <a:lstStyle/>
          <a:p>
            <a:r>
              <a:rPr lang="en-GB" sz="2400" dirty="0" smtClean="0"/>
              <a:t>Menstruation – how can this effect women’s health?</a:t>
            </a:r>
          </a:p>
          <a:p>
            <a:pPr lvl="0"/>
            <a:endParaRPr lang="en-GB" sz="800" dirty="0" smtClean="0"/>
          </a:p>
          <a:p>
            <a:r>
              <a:rPr lang="en-GB" b="1" dirty="0" smtClean="0"/>
              <a:t>Premenstrual syndrome(PMS </a:t>
            </a:r>
            <a:r>
              <a:rPr lang="en-GB" b="1" dirty="0"/>
              <a:t>)		</a:t>
            </a:r>
          </a:p>
          <a:p>
            <a:endParaRPr lang="en-GB" sz="2400" dirty="0" smtClean="0"/>
          </a:p>
        </p:txBody>
      </p:sp>
      <p:sp>
        <p:nvSpPr>
          <p:cNvPr id="4" name="TextBox 3"/>
          <p:cNvSpPr txBox="1"/>
          <p:nvPr/>
        </p:nvSpPr>
        <p:spPr>
          <a:xfrm>
            <a:off x="593480" y="1408350"/>
            <a:ext cx="7957038" cy="7755969"/>
          </a:xfrm>
          <a:prstGeom prst="rect">
            <a:avLst/>
          </a:prstGeom>
          <a:noFill/>
        </p:spPr>
        <p:txBody>
          <a:bodyPr wrap="square" numCol="2" rtlCol="0">
            <a:spAutoFit/>
          </a:bodyPr>
          <a:lstStyle/>
          <a:p>
            <a:r>
              <a:rPr lang="en-GB" sz="1600" b="1" i="1" dirty="0" smtClean="0"/>
              <a:t>Symptoms include:</a:t>
            </a:r>
          </a:p>
          <a:p>
            <a:endParaRPr lang="en-GB" sz="1600" b="1" i="1" dirty="0" smtClean="0"/>
          </a:p>
          <a:p>
            <a:pPr marL="285750" indent="-285750">
              <a:buFont typeface="Arial" panose="020B0604020202020204" pitchFamily="34" charset="0"/>
              <a:buChar char="•"/>
            </a:pPr>
            <a:r>
              <a:rPr lang="en-GB" sz="1600" dirty="0" smtClean="0"/>
              <a:t>Swollen or tender breasts	</a:t>
            </a:r>
            <a:endParaRPr lang="en-GB" sz="1600" dirty="0"/>
          </a:p>
          <a:p>
            <a:pPr marL="285750" indent="-285750">
              <a:buFont typeface="Arial" panose="020B0604020202020204" pitchFamily="34" charset="0"/>
              <a:buChar char="•"/>
            </a:pPr>
            <a:r>
              <a:rPr lang="en-GB" sz="1600" dirty="0" smtClean="0"/>
              <a:t>Spotty </a:t>
            </a:r>
            <a:r>
              <a:rPr lang="en-GB" sz="1600" dirty="0"/>
              <a:t>skin or greasy </a:t>
            </a:r>
            <a:r>
              <a:rPr lang="en-GB" sz="1600" dirty="0" smtClean="0"/>
              <a:t>hair</a:t>
            </a:r>
          </a:p>
          <a:p>
            <a:pPr marL="285750" indent="-285750">
              <a:buFont typeface="Arial" panose="020B0604020202020204" pitchFamily="34" charset="0"/>
              <a:buChar char="•"/>
            </a:pPr>
            <a:r>
              <a:rPr lang="en-GB" sz="1600" dirty="0" smtClean="0"/>
              <a:t>Constipation or diarrhoea</a:t>
            </a:r>
          </a:p>
          <a:p>
            <a:pPr marL="285750" indent="-285750">
              <a:buFont typeface="Arial" panose="020B0604020202020204" pitchFamily="34" charset="0"/>
              <a:buChar char="•"/>
            </a:pPr>
            <a:r>
              <a:rPr lang="en-GB" sz="1600" dirty="0" smtClean="0"/>
              <a:t>Bloating or a gassy feeling</a:t>
            </a:r>
          </a:p>
          <a:p>
            <a:pPr marL="285750" indent="-285750">
              <a:buFont typeface="Arial" panose="020B0604020202020204" pitchFamily="34" charset="0"/>
              <a:buChar char="•"/>
            </a:pPr>
            <a:r>
              <a:rPr lang="en-GB" sz="1600" dirty="0" smtClean="0"/>
              <a:t>Cramping</a:t>
            </a:r>
          </a:p>
          <a:p>
            <a:pPr marL="285750" indent="-285750">
              <a:buFont typeface="Arial" panose="020B0604020202020204" pitchFamily="34" charset="0"/>
              <a:buChar char="•"/>
            </a:pPr>
            <a:r>
              <a:rPr lang="en-GB" sz="1600" dirty="0" smtClean="0"/>
              <a:t>Headache or backache</a:t>
            </a:r>
          </a:p>
          <a:p>
            <a:pPr marL="285750" indent="-285750">
              <a:buFont typeface="Arial" panose="020B0604020202020204" pitchFamily="34" charset="0"/>
              <a:buChar char="•"/>
            </a:pPr>
            <a:r>
              <a:rPr lang="en-GB" sz="1600" dirty="0" smtClean="0"/>
              <a:t>Clumsiness</a:t>
            </a:r>
          </a:p>
          <a:p>
            <a:pPr marL="285750" indent="-285750">
              <a:buFont typeface="Arial" panose="020B0604020202020204" pitchFamily="34" charset="0"/>
              <a:buChar char="•"/>
            </a:pPr>
            <a:r>
              <a:rPr lang="en-GB" sz="1600" dirty="0" smtClean="0"/>
              <a:t>Lower tolerance for noise or light</a:t>
            </a:r>
          </a:p>
          <a:p>
            <a:pPr marL="285750" indent="-285750">
              <a:buFont typeface="Arial" panose="020B0604020202020204" pitchFamily="34" charset="0"/>
              <a:buChar char="•"/>
            </a:pPr>
            <a:r>
              <a:rPr lang="en-GB" sz="1600" dirty="0" smtClean="0"/>
              <a:t>Irritability or hostile behaviour</a:t>
            </a:r>
          </a:p>
          <a:p>
            <a:pPr marL="285750" indent="-285750">
              <a:buFont typeface="Arial" panose="020B0604020202020204" pitchFamily="34" charset="0"/>
              <a:buChar char="•"/>
            </a:pPr>
            <a:r>
              <a:rPr lang="en-GB" sz="1600" dirty="0" smtClean="0"/>
              <a:t>Feeling tired</a:t>
            </a:r>
          </a:p>
          <a:p>
            <a:pPr marL="285750" indent="-285750">
              <a:buFont typeface="Arial" panose="020B0604020202020204" pitchFamily="34" charset="0"/>
              <a:buChar char="•"/>
            </a:pPr>
            <a:r>
              <a:rPr lang="en-GB" sz="1600" dirty="0" smtClean="0"/>
              <a:t>Sleep problems (sleeping too much or too little)</a:t>
            </a:r>
          </a:p>
          <a:p>
            <a:pPr marL="285750" indent="-285750">
              <a:buFont typeface="Arial" panose="020B0604020202020204" pitchFamily="34" charset="0"/>
              <a:buChar char="•"/>
            </a:pPr>
            <a:r>
              <a:rPr lang="en-GB" sz="1600" dirty="0" smtClean="0"/>
              <a:t>Appetite changes or food cravings</a:t>
            </a:r>
          </a:p>
          <a:p>
            <a:pPr marL="285750" indent="-285750">
              <a:buFont typeface="Arial" panose="020B0604020202020204" pitchFamily="34" charset="0"/>
              <a:buChar char="•"/>
            </a:pPr>
            <a:r>
              <a:rPr lang="en-GB" sz="1600" dirty="0" smtClean="0"/>
              <a:t>Trouble with concentration or memory</a:t>
            </a:r>
          </a:p>
          <a:p>
            <a:pPr marL="285750" indent="-285750">
              <a:buFont typeface="Arial" panose="020B0604020202020204" pitchFamily="34" charset="0"/>
              <a:buChar char="•"/>
            </a:pPr>
            <a:r>
              <a:rPr lang="en-GB" sz="1600" dirty="0" smtClean="0"/>
              <a:t>Tension or anxiety</a:t>
            </a:r>
          </a:p>
          <a:p>
            <a:pPr marL="285750" indent="-285750">
              <a:buFont typeface="Arial" panose="020B0604020202020204" pitchFamily="34" charset="0"/>
              <a:buChar char="•"/>
            </a:pPr>
            <a:r>
              <a:rPr lang="en-GB" sz="1600" dirty="0" smtClean="0"/>
              <a:t>Depression, feelings of sadness, or crying spells</a:t>
            </a:r>
          </a:p>
          <a:p>
            <a:pPr marL="285750" indent="-285750">
              <a:buFont typeface="Arial" panose="020B0604020202020204" pitchFamily="34" charset="0"/>
              <a:buChar char="•"/>
            </a:pPr>
            <a:r>
              <a:rPr lang="en-GB" sz="1600" dirty="0" smtClean="0"/>
              <a:t>Mood swings</a:t>
            </a:r>
          </a:p>
          <a:p>
            <a:pPr marL="285750" indent="-285750">
              <a:buFont typeface="Arial" panose="020B0604020202020204" pitchFamily="34" charset="0"/>
              <a:buChar char="•"/>
            </a:pPr>
            <a:r>
              <a:rPr lang="en-GB" sz="1600" dirty="0" smtClean="0"/>
              <a:t>Less interest in sex</a:t>
            </a:r>
          </a:p>
          <a:p>
            <a:pPr marL="285750" indent="-285750">
              <a:buFont typeface="Arial" panose="020B0604020202020204" pitchFamily="34" charset="0"/>
              <a:buChar char="•"/>
            </a:pPr>
            <a:endParaRPr lang="en-GB" sz="1600" dirty="0" smtClean="0"/>
          </a:p>
          <a:p>
            <a:endParaRPr lang="en-GB" sz="1400" dirty="0" smtClean="0"/>
          </a:p>
          <a:p>
            <a:pPr marL="285750" lvl="0" indent="-285750">
              <a:buFont typeface="Arial" panose="020B0604020202020204" pitchFamily="34" charset="0"/>
              <a:buChar char="•"/>
            </a:pPr>
            <a:endParaRPr lang="en-GB" sz="1400" dirty="0" smtClean="0"/>
          </a:p>
          <a:p>
            <a:pPr marL="285750" lvl="0" indent="-285750">
              <a:buFont typeface="Arial" panose="020B0604020202020204" pitchFamily="34" charset="0"/>
              <a:buChar char="•"/>
            </a:pPr>
            <a:endParaRPr lang="en-GB" sz="1400" dirty="0" smtClean="0"/>
          </a:p>
          <a:p>
            <a:pPr marL="285750" lvl="0" indent="-285750">
              <a:buFont typeface="Arial" panose="020B0604020202020204" pitchFamily="34" charset="0"/>
              <a:buChar char="•"/>
            </a:pPr>
            <a:endParaRPr lang="en-GB" sz="1400" dirty="0" smtClean="0"/>
          </a:p>
          <a:p>
            <a:pPr marL="285750" lvl="0" indent="-285750">
              <a:buFont typeface="Arial" panose="020B0604020202020204" pitchFamily="34" charset="0"/>
              <a:buChar char="•"/>
            </a:pPr>
            <a:endParaRPr lang="en-GB" sz="1400" dirty="0" smtClean="0"/>
          </a:p>
          <a:p>
            <a:pPr marL="285750" lvl="0" indent="-285750">
              <a:buFont typeface="Arial" panose="020B0604020202020204" pitchFamily="34" charset="0"/>
              <a:buChar char="•"/>
            </a:pPr>
            <a:endParaRPr lang="en-GB" sz="1400" dirty="0" smtClean="0"/>
          </a:p>
          <a:p>
            <a:pPr marL="285750" lvl="0" indent="-285750">
              <a:buFont typeface="Arial" panose="020B0604020202020204" pitchFamily="34" charset="0"/>
              <a:buChar char="•"/>
            </a:pPr>
            <a:endParaRPr lang="en-GB" sz="1400" b="1" i="1" dirty="0" smtClean="0"/>
          </a:p>
          <a:p>
            <a:pPr lvl="0"/>
            <a:endParaRPr lang="en-GB" sz="1600" b="1" i="1" dirty="0" smtClean="0"/>
          </a:p>
          <a:p>
            <a:pPr marL="285750" lvl="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smtClean="0"/>
          </a:p>
          <a:p>
            <a:r>
              <a:rPr lang="en-GB" sz="1600" b="1" i="1" dirty="0"/>
              <a:t>Symptoms include:</a:t>
            </a:r>
          </a:p>
          <a:p>
            <a:endParaRPr lang="en-GB" sz="1600" dirty="0" smtClean="0"/>
          </a:p>
          <a:p>
            <a:pPr marL="285750" indent="-285750">
              <a:buFont typeface="Arial" panose="020B0604020202020204" pitchFamily="34" charset="0"/>
              <a:buChar char="•"/>
            </a:pPr>
            <a:r>
              <a:rPr lang="en-GB" sz="1600" dirty="0" smtClean="0"/>
              <a:t>Lasting </a:t>
            </a:r>
            <a:r>
              <a:rPr lang="en-GB" sz="1600" dirty="0"/>
              <a:t>irritability or anger that may affect other people</a:t>
            </a:r>
          </a:p>
          <a:p>
            <a:pPr marL="285750" indent="-285750">
              <a:buFont typeface="Arial" panose="020B0604020202020204" pitchFamily="34" charset="0"/>
              <a:buChar char="•"/>
            </a:pPr>
            <a:r>
              <a:rPr lang="en-GB" sz="1600" dirty="0"/>
              <a:t>Feelings of sadness or despair, or even thoughts of suicide</a:t>
            </a:r>
          </a:p>
          <a:p>
            <a:pPr marL="285750" indent="-285750">
              <a:buFont typeface="Arial" panose="020B0604020202020204" pitchFamily="34" charset="0"/>
              <a:buChar char="•"/>
            </a:pPr>
            <a:r>
              <a:rPr lang="en-GB" sz="1600" dirty="0"/>
              <a:t>Feelings of tension or anxiety</a:t>
            </a:r>
          </a:p>
          <a:p>
            <a:pPr marL="285750" indent="-285750">
              <a:buFont typeface="Arial" panose="020B0604020202020204" pitchFamily="34" charset="0"/>
              <a:buChar char="•"/>
            </a:pPr>
            <a:r>
              <a:rPr lang="en-GB" sz="1600" dirty="0"/>
              <a:t>Panic attacks</a:t>
            </a:r>
          </a:p>
          <a:p>
            <a:pPr marL="285750" indent="-285750">
              <a:buFont typeface="Arial" panose="020B0604020202020204" pitchFamily="34" charset="0"/>
              <a:buChar char="•"/>
            </a:pPr>
            <a:r>
              <a:rPr lang="en-GB" sz="1600" dirty="0"/>
              <a:t>Mood swings or crying often</a:t>
            </a:r>
          </a:p>
          <a:p>
            <a:pPr marL="285750" indent="-285750">
              <a:buFont typeface="Arial" panose="020B0604020202020204" pitchFamily="34" charset="0"/>
              <a:buChar char="•"/>
            </a:pPr>
            <a:r>
              <a:rPr lang="en-GB" sz="1600" dirty="0"/>
              <a:t>Lack of interest in daily activities and relationships</a:t>
            </a:r>
          </a:p>
          <a:p>
            <a:pPr marL="285750" indent="-285750">
              <a:buFont typeface="Arial" panose="020B0604020202020204" pitchFamily="34" charset="0"/>
              <a:buChar char="•"/>
            </a:pPr>
            <a:r>
              <a:rPr lang="en-GB" sz="1600" dirty="0"/>
              <a:t>Trouble thinking or focusing</a:t>
            </a:r>
          </a:p>
          <a:p>
            <a:pPr marL="285750" indent="-285750">
              <a:buFont typeface="Arial" panose="020B0604020202020204" pitchFamily="34" charset="0"/>
              <a:buChar char="•"/>
            </a:pPr>
            <a:r>
              <a:rPr lang="en-GB" sz="1600" dirty="0"/>
              <a:t>Tiredness or low energy</a:t>
            </a:r>
          </a:p>
          <a:p>
            <a:pPr marL="285750" indent="-285750">
              <a:buFont typeface="Arial" panose="020B0604020202020204" pitchFamily="34" charset="0"/>
              <a:buChar char="•"/>
            </a:pPr>
            <a:r>
              <a:rPr lang="en-GB" sz="1600" dirty="0"/>
              <a:t>Food cravings or binge eating</a:t>
            </a:r>
          </a:p>
          <a:p>
            <a:pPr marL="285750" indent="-285750">
              <a:buFont typeface="Arial" panose="020B0604020202020204" pitchFamily="34" charset="0"/>
              <a:buChar char="•"/>
            </a:pPr>
            <a:r>
              <a:rPr lang="en-GB" sz="1600" dirty="0"/>
              <a:t>Trouble sleeping</a:t>
            </a:r>
          </a:p>
          <a:p>
            <a:pPr marL="285750" indent="-285750">
              <a:buFont typeface="Arial" panose="020B0604020202020204" pitchFamily="34" charset="0"/>
              <a:buChar char="•"/>
            </a:pPr>
            <a:r>
              <a:rPr lang="en-GB" sz="1600" dirty="0"/>
              <a:t>Feeling out of control</a:t>
            </a:r>
          </a:p>
          <a:p>
            <a:pPr marL="285750" indent="-285750">
              <a:buFont typeface="Arial" panose="020B0604020202020204" pitchFamily="34" charset="0"/>
              <a:buChar char="•"/>
            </a:pPr>
            <a:r>
              <a:rPr lang="en-GB" sz="1600" dirty="0"/>
              <a:t>Physical symptoms, such as cramps, bloating, breast tenderness, headaches, and joint or muscle pain</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p:txBody>
      </p:sp>
      <p:sp>
        <p:nvSpPr>
          <p:cNvPr id="5" name="TextBox 4"/>
          <p:cNvSpPr txBox="1"/>
          <p:nvPr/>
        </p:nvSpPr>
        <p:spPr>
          <a:xfrm>
            <a:off x="4503954" y="784176"/>
            <a:ext cx="4280123" cy="1015663"/>
          </a:xfrm>
          <a:prstGeom prst="rect">
            <a:avLst/>
          </a:prstGeom>
          <a:noFill/>
        </p:spPr>
        <p:txBody>
          <a:bodyPr wrap="square" rtlCol="0">
            <a:spAutoFit/>
          </a:bodyPr>
          <a:lstStyle/>
          <a:p>
            <a:pPr lvl="0"/>
            <a:r>
              <a:rPr lang="en-GB" b="1" dirty="0" smtClean="0"/>
              <a:t>Premenstrual dysphoric </a:t>
            </a:r>
            <a:r>
              <a:rPr lang="en-GB" b="1" dirty="0"/>
              <a:t>disorder (PMDD )</a:t>
            </a:r>
          </a:p>
          <a:p>
            <a:pPr lvl="0"/>
            <a:endParaRPr lang="en-GB" b="1" dirty="0"/>
          </a:p>
          <a:p>
            <a:endParaRPr lang="en-GB" sz="2400" dirty="0" smtClean="0"/>
          </a:p>
        </p:txBody>
      </p:sp>
    </p:spTree>
    <p:extLst>
      <p:ext uri="{BB962C8B-B14F-4D97-AF65-F5344CB8AC3E}">
        <p14:creationId xmlns:p14="http://schemas.microsoft.com/office/powerpoint/2010/main" val="35697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0" end="3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32" end="3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33" end="3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34" end="3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35" end="3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36" end="3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xEl>
                                              <p:pRg st="37" end="3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38" end="3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39" end="3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
                                            <p:txEl>
                                              <p:pRg st="40" end="4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
                                            <p:txEl>
                                              <p:pRg st="41" end="41"/>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
                                            <p:txEl>
                                              <p:pRg st="42" end="42"/>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xEl>
                                              <p:pRg st="43" end="4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1050680" y="395514"/>
            <a:ext cx="8229601" cy="1107996"/>
          </a:xfrm>
          <a:prstGeom prst="rect">
            <a:avLst/>
          </a:prstGeom>
          <a:noFill/>
        </p:spPr>
        <p:txBody>
          <a:bodyPr wrap="square" rtlCol="0">
            <a:spAutoFit/>
          </a:bodyPr>
          <a:lstStyle/>
          <a:p>
            <a:r>
              <a:rPr lang="en-GB" sz="2400" dirty="0" smtClean="0"/>
              <a:t>Menstruation – how can this effect women’s health?</a:t>
            </a:r>
          </a:p>
          <a:p>
            <a:pPr lvl="0"/>
            <a:endParaRPr lang="en-GB" dirty="0" smtClean="0"/>
          </a:p>
          <a:p>
            <a:endParaRPr lang="en-GB" sz="2400" dirty="0" smtClean="0"/>
          </a:p>
        </p:txBody>
      </p:sp>
      <p:sp>
        <p:nvSpPr>
          <p:cNvPr id="4" name="TextBox 3"/>
          <p:cNvSpPr txBox="1"/>
          <p:nvPr/>
        </p:nvSpPr>
        <p:spPr>
          <a:xfrm>
            <a:off x="1050680" y="1665514"/>
            <a:ext cx="7957038" cy="3662541"/>
          </a:xfrm>
          <a:prstGeom prst="rect">
            <a:avLst/>
          </a:prstGeom>
          <a:noFill/>
        </p:spPr>
        <p:txBody>
          <a:bodyPr wrap="square" numCol="1" rtlCol="0">
            <a:spAutoFit/>
          </a:bodyPr>
          <a:lstStyle/>
          <a:p>
            <a:pPr lvl="0"/>
            <a:r>
              <a:rPr lang="en-GB" sz="2400" i="1" dirty="0"/>
              <a:t>What helps</a:t>
            </a:r>
            <a:r>
              <a:rPr lang="en-GB" sz="2400" i="1" dirty="0" smtClean="0"/>
              <a:t>?</a:t>
            </a:r>
          </a:p>
          <a:p>
            <a:pPr lvl="0"/>
            <a:endParaRPr lang="en-GB" sz="1600" b="1" i="1" dirty="0"/>
          </a:p>
          <a:p>
            <a:pPr marL="285750" indent="-285750">
              <a:buFont typeface="Arial" panose="020B0604020202020204" pitchFamily="34" charset="0"/>
              <a:buChar char="•"/>
            </a:pPr>
            <a:r>
              <a:rPr lang="en-GB" sz="1600" b="1" dirty="0" smtClean="0"/>
              <a:t>Getting </a:t>
            </a:r>
            <a:r>
              <a:rPr lang="en-GB" sz="1600" b="1" dirty="0"/>
              <a:t>regular aerobic physical activity throughout the month.</a:t>
            </a:r>
            <a:r>
              <a:rPr lang="en-GB" sz="1600" dirty="0"/>
              <a:t> Exercise can help with symptoms such as depression, difficulty concentrating, and fatigue.</a:t>
            </a:r>
          </a:p>
          <a:p>
            <a:pPr marL="285750" indent="-285750">
              <a:buFont typeface="Arial" panose="020B0604020202020204" pitchFamily="34" charset="0"/>
              <a:buChar char="•"/>
            </a:pPr>
            <a:r>
              <a:rPr lang="en-GB" sz="1600" b="1" dirty="0"/>
              <a:t>Choose healthy foods most of the time.</a:t>
            </a:r>
            <a:r>
              <a:rPr lang="en-GB" sz="1600" dirty="0"/>
              <a:t> Avoiding foods and drinks with caffeine, salt, and sugar in the two weeks before your period may lessen many PMS symptoms. </a:t>
            </a:r>
          </a:p>
          <a:p>
            <a:pPr marL="285750" indent="-285750">
              <a:buFont typeface="Arial" panose="020B0604020202020204" pitchFamily="34" charset="0"/>
              <a:buChar char="•"/>
            </a:pPr>
            <a:r>
              <a:rPr lang="en-GB" sz="1600" b="1" dirty="0"/>
              <a:t>Get enough sleep.</a:t>
            </a:r>
            <a:r>
              <a:rPr lang="en-GB" sz="1600" dirty="0"/>
              <a:t> Try to get about eight hours of sleep each night. Lack of sleep is linked to depression and anxiety and can make PMS symptoms such as moodiness worse.</a:t>
            </a:r>
          </a:p>
          <a:p>
            <a:pPr marL="285750" indent="-285750">
              <a:buFont typeface="Arial" panose="020B0604020202020204" pitchFamily="34" charset="0"/>
              <a:buChar char="•"/>
            </a:pPr>
            <a:r>
              <a:rPr lang="en-GB" sz="1600" b="1" dirty="0"/>
              <a:t>Find healthy ways to cope with stress.</a:t>
            </a:r>
            <a:r>
              <a:rPr lang="en-GB" sz="1600" dirty="0"/>
              <a:t> Talk to your friends or write in a journal. Some women also find yoga, massage, or meditation helpful</a:t>
            </a:r>
            <a:r>
              <a:rPr lang="en-GB" sz="1600" dirty="0" smtClean="0"/>
              <a:t>.</a:t>
            </a:r>
            <a:endParaRPr lang="en-GB" sz="1600" dirty="0"/>
          </a:p>
          <a:p>
            <a:pPr marL="285750" indent="-285750">
              <a:buFont typeface="Arial" panose="020B0604020202020204" pitchFamily="34" charset="0"/>
              <a:buChar char="•"/>
            </a:pPr>
            <a:r>
              <a:rPr lang="en-GB" sz="1600" b="1" dirty="0"/>
              <a:t>Consult your GP </a:t>
            </a:r>
            <a:r>
              <a:rPr lang="en-GB" sz="1600" dirty="0"/>
              <a:t>– if the above aren't working keep a diary of your symptoms and speak with your </a:t>
            </a:r>
            <a:r>
              <a:rPr lang="en-GB" sz="1600" dirty="0" smtClean="0"/>
              <a:t>GP who may prescribe antidepressants </a:t>
            </a:r>
            <a:endParaRPr lang="en-GB" sz="1600" dirty="0"/>
          </a:p>
          <a:p>
            <a:pPr marL="285750" indent="-285750">
              <a:buFont typeface="Arial" panose="020B0604020202020204" pitchFamily="34" charset="0"/>
              <a:buChar char="•"/>
            </a:pPr>
            <a:r>
              <a:rPr lang="en-GB" sz="1600" b="1" dirty="0"/>
              <a:t>Don’t smoke.</a:t>
            </a:r>
          </a:p>
          <a:p>
            <a:pPr marL="285750" indent="-285750">
              <a:buFont typeface="Arial" panose="020B0604020202020204" pitchFamily="34" charset="0"/>
              <a:buChar char="•"/>
            </a:pPr>
            <a:r>
              <a:rPr lang="en-GB" sz="1600" b="1" dirty="0"/>
              <a:t>Don’t drink too much alcohol</a:t>
            </a:r>
            <a:r>
              <a:rPr lang="en-GB" sz="1600" dirty="0"/>
              <a:t> </a:t>
            </a:r>
          </a:p>
        </p:txBody>
      </p:sp>
    </p:spTree>
    <p:extLst>
      <p:ext uri="{BB962C8B-B14F-4D97-AF65-F5344CB8AC3E}">
        <p14:creationId xmlns:p14="http://schemas.microsoft.com/office/powerpoint/2010/main" val="12919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2017 Campaign tab1440x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extBox 1"/>
          <p:cNvSpPr txBox="1"/>
          <p:nvPr/>
        </p:nvSpPr>
        <p:spPr>
          <a:xfrm>
            <a:off x="1050680" y="404167"/>
            <a:ext cx="8229601" cy="830997"/>
          </a:xfrm>
          <a:prstGeom prst="rect">
            <a:avLst/>
          </a:prstGeom>
          <a:noFill/>
        </p:spPr>
        <p:txBody>
          <a:bodyPr wrap="square" rtlCol="0">
            <a:spAutoFit/>
          </a:bodyPr>
          <a:lstStyle/>
          <a:p>
            <a:r>
              <a:rPr lang="en-GB" sz="2400" dirty="0" smtClean="0"/>
              <a:t>Menstruation - how </a:t>
            </a:r>
            <a:r>
              <a:rPr lang="en-GB" sz="2400" dirty="0"/>
              <a:t>can this effect women’s health</a:t>
            </a:r>
            <a:r>
              <a:rPr lang="en-GB" sz="2400" dirty="0" smtClean="0"/>
              <a:t>?</a:t>
            </a:r>
          </a:p>
          <a:p>
            <a:r>
              <a:rPr lang="en-GB" sz="2400" dirty="0" smtClean="0"/>
              <a:t>Endometriosis</a:t>
            </a:r>
            <a:endParaRPr lang="en-GB" sz="2400" dirty="0"/>
          </a:p>
        </p:txBody>
      </p:sp>
      <p:sp>
        <p:nvSpPr>
          <p:cNvPr id="4" name="TextBox 3"/>
          <p:cNvSpPr txBox="1"/>
          <p:nvPr/>
        </p:nvSpPr>
        <p:spPr>
          <a:xfrm>
            <a:off x="890011" y="2271629"/>
            <a:ext cx="7363977" cy="6093976"/>
          </a:xfrm>
          <a:prstGeom prst="rect">
            <a:avLst/>
          </a:prstGeom>
          <a:noFill/>
        </p:spPr>
        <p:txBody>
          <a:bodyPr wrap="square" numCol="2" rtlCol="0">
            <a:spAutoFit/>
          </a:bodyPr>
          <a:lstStyle/>
          <a:p>
            <a:pPr lvl="0"/>
            <a:r>
              <a:rPr lang="en-GB" b="1" dirty="0" smtClean="0"/>
              <a:t> </a:t>
            </a:r>
          </a:p>
          <a:p>
            <a:pPr lvl="0"/>
            <a:r>
              <a:rPr lang="en-GB" sz="1600" b="1" i="1" dirty="0" smtClean="0"/>
              <a:t>Symptoms:</a:t>
            </a:r>
          </a:p>
          <a:p>
            <a:pPr marL="285750" indent="-285750">
              <a:buFont typeface="Arial" panose="020B0604020202020204" pitchFamily="34" charset="0"/>
              <a:buChar char="•"/>
            </a:pPr>
            <a:r>
              <a:rPr lang="en-GB" sz="1600" dirty="0" smtClean="0"/>
              <a:t>pain </a:t>
            </a:r>
            <a:r>
              <a:rPr lang="en-GB" sz="1600" dirty="0"/>
              <a:t>in your lower tummy or back (pelvic pain</a:t>
            </a:r>
            <a:r>
              <a:rPr lang="en-GB" sz="1600" dirty="0" smtClean="0"/>
              <a:t>)</a:t>
            </a:r>
            <a:r>
              <a:rPr lang="en-GB" sz="1600" dirty="0"/>
              <a:t> </a:t>
            </a:r>
            <a:r>
              <a:rPr lang="en-GB" sz="1600" dirty="0" smtClean="0"/>
              <a:t>– </a:t>
            </a:r>
            <a:r>
              <a:rPr lang="en-GB" sz="1600" dirty="0"/>
              <a:t>usually worse during your period</a:t>
            </a:r>
          </a:p>
          <a:p>
            <a:pPr marL="285750" indent="-285750">
              <a:buFont typeface="Arial" panose="020B0604020202020204" pitchFamily="34" charset="0"/>
              <a:buChar char="•"/>
            </a:pPr>
            <a:r>
              <a:rPr lang="en-GB" sz="1600" dirty="0"/>
              <a:t>period pain that stops you doing your normal activities</a:t>
            </a:r>
          </a:p>
          <a:p>
            <a:pPr marL="285750" indent="-285750">
              <a:buFont typeface="Arial" panose="020B0604020202020204" pitchFamily="34" charset="0"/>
              <a:buChar char="•"/>
            </a:pPr>
            <a:r>
              <a:rPr lang="en-GB" sz="1600" dirty="0"/>
              <a:t>pain during or after sex</a:t>
            </a:r>
          </a:p>
          <a:p>
            <a:pPr marL="285750" indent="-285750">
              <a:buFont typeface="Arial" panose="020B0604020202020204" pitchFamily="34" charset="0"/>
              <a:buChar char="•"/>
            </a:pPr>
            <a:r>
              <a:rPr lang="en-GB" sz="1600" dirty="0"/>
              <a:t>pain when peeing or pooing during your period</a:t>
            </a:r>
          </a:p>
          <a:p>
            <a:pPr marL="285750" indent="-285750">
              <a:buFont typeface="Arial" panose="020B0604020202020204" pitchFamily="34" charset="0"/>
              <a:buChar char="•"/>
            </a:pPr>
            <a:r>
              <a:rPr lang="en-GB" sz="1600" dirty="0"/>
              <a:t>feeling sick, constipation, diarrhoea, or blood in your pee during your period</a:t>
            </a:r>
          </a:p>
          <a:p>
            <a:pPr marL="285750" indent="-285750">
              <a:buFont typeface="Arial" panose="020B0604020202020204" pitchFamily="34" charset="0"/>
              <a:buChar char="•"/>
            </a:pPr>
            <a:r>
              <a:rPr lang="en-GB" sz="1600" dirty="0"/>
              <a:t>difficulty getting </a:t>
            </a:r>
            <a:r>
              <a:rPr lang="en-GB" sz="1600" dirty="0" smtClean="0"/>
              <a:t>pregnant</a:t>
            </a:r>
          </a:p>
          <a:p>
            <a:pPr marL="285750" indent="-285750">
              <a:buFont typeface="Arial" panose="020B0604020202020204" pitchFamily="34" charset="0"/>
              <a:buChar char="•"/>
            </a:pPr>
            <a:r>
              <a:rPr lang="en-GB" sz="1600" dirty="0"/>
              <a:t>You may also have heavy periods – you might use lots of pads or tampons, or you may bleed through your </a:t>
            </a:r>
            <a:r>
              <a:rPr lang="en-GB" sz="1600" dirty="0" smtClean="0"/>
              <a:t>clothes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sz="1600" dirty="0" smtClean="0"/>
          </a:p>
          <a:p>
            <a:endParaRPr lang="en-GB" sz="1600" dirty="0"/>
          </a:p>
          <a:p>
            <a:endParaRPr lang="en-GB" sz="1600" dirty="0" smtClean="0"/>
          </a:p>
          <a:p>
            <a:endParaRPr lang="en-GB" sz="1600" b="1" i="1" dirty="0" smtClean="0"/>
          </a:p>
          <a:p>
            <a:endParaRPr lang="en-GB" sz="1600" b="1" i="1" dirty="0" smtClean="0"/>
          </a:p>
          <a:p>
            <a:endParaRPr lang="en-GB" sz="1600" b="1" i="1" dirty="0"/>
          </a:p>
          <a:p>
            <a:endParaRPr lang="en-GB" sz="1600" b="1" i="1" dirty="0" smtClean="0"/>
          </a:p>
          <a:p>
            <a:r>
              <a:rPr lang="en-GB" sz="1600" b="1" i="1" dirty="0" smtClean="0"/>
              <a:t>What to do:</a:t>
            </a:r>
          </a:p>
          <a:p>
            <a:pPr marL="285750" indent="-285750">
              <a:buFont typeface="Arial" panose="020B0604020202020204" pitchFamily="34" charset="0"/>
              <a:buChar char="•"/>
            </a:pPr>
            <a:r>
              <a:rPr lang="en-GB" sz="1600" dirty="0" smtClean="0"/>
              <a:t>Keep a diary / log of your symptoms</a:t>
            </a:r>
          </a:p>
          <a:p>
            <a:pPr marL="285750" indent="-285750">
              <a:buFont typeface="Arial" panose="020B0604020202020204" pitchFamily="34" charset="0"/>
              <a:buChar char="•"/>
            </a:pPr>
            <a:r>
              <a:rPr lang="en-GB" sz="1600" dirty="0" smtClean="0"/>
              <a:t>Arrange to see your GP to get a diagnosis</a:t>
            </a:r>
          </a:p>
          <a:p>
            <a:pPr marL="285750" indent="-285750">
              <a:buFont typeface="Arial" panose="020B0604020202020204" pitchFamily="34" charset="0"/>
              <a:buChar char="•"/>
            </a:pPr>
            <a:r>
              <a:rPr lang="en-GB" sz="1600" dirty="0" smtClean="0"/>
              <a:t>See support from Endometriosis UK (details on final slide)</a:t>
            </a:r>
          </a:p>
          <a:p>
            <a:pPr marL="285750" indent="-285750">
              <a:buFont typeface="Arial" panose="020B0604020202020204" pitchFamily="34" charset="0"/>
              <a:buChar char="•"/>
            </a:pPr>
            <a:endParaRPr lang="en-GB" sz="1600" dirty="0" smtClean="0"/>
          </a:p>
          <a:p>
            <a:r>
              <a:rPr lang="en-GB" sz="1600" b="1" i="1" dirty="0" smtClean="0"/>
              <a:t>Treatments can include:</a:t>
            </a:r>
          </a:p>
          <a:p>
            <a:pPr marL="285750" indent="-285750">
              <a:buFont typeface="Arial" panose="020B0604020202020204" pitchFamily="34" charset="0"/>
              <a:buChar char="•"/>
            </a:pPr>
            <a:r>
              <a:rPr lang="en-GB" sz="1600" dirty="0" smtClean="0"/>
              <a:t>Painkillers such as ibuprofen or paracetamol</a:t>
            </a:r>
          </a:p>
          <a:p>
            <a:pPr marL="285750" indent="-285750">
              <a:buFont typeface="Arial" panose="020B0604020202020204" pitchFamily="34" charset="0"/>
              <a:buChar char="•"/>
            </a:pPr>
            <a:r>
              <a:rPr lang="en-GB" sz="1600" dirty="0" smtClean="0"/>
              <a:t>Hormone medicine or contraceptives</a:t>
            </a:r>
          </a:p>
          <a:p>
            <a:pPr marL="285750" indent="-285750">
              <a:buFont typeface="Arial" panose="020B0604020202020204" pitchFamily="34" charset="0"/>
              <a:buChar char="•"/>
            </a:pPr>
            <a:r>
              <a:rPr lang="en-GB" sz="1600" dirty="0" smtClean="0"/>
              <a:t>surgery</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pPr lvl="0"/>
            <a:endParaRPr lang="en-GB" dirty="0" smtClean="0"/>
          </a:p>
          <a:p>
            <a:pPr lvl="0"/>
            <a:endParaRPr lang="en-GB" dirty="0"/>
          </a:p>
          <a:p>
            <a:pPr lvl="0"/>
            <a:endParaRPr lang="en-GB" dirty="0"/>
          </a:p>
          <a:p>
            <a:pPr lvl="0"/>
            <a:endParaRPr lang="en-GB" dirty="0" smtClean="0"/>
          </a:p>
        </p:txBody>
      </p:sp>
      <p:sp>
        <p:nvSpPr>
          <p:cNvPr id="5" name="TextBox 4"/>
          <p:cNvSpPr txBox="1"/>
          <p:nvPr/>
        </p:nvSpPr>
        <p:spPr>
          <a:xfrm>
            <a:off x="739394" y="1270000"/>
            <a:ext cx="8229601" cy="1077218"/>
          </a:xfrm>
          <a:prstGeom prst="rect">
            <a:avLst/>
          </a:prstGeom>
          <a:noFill/>
        </p:spPr>
        <p:txBody>
          <a:bodyPr wrap="square" rtlCol="0">
            <a:spAutoFit/>
          </a:bodyPr>
          <a:lstStyle/>
          <a:p>
            <a:pPr marL="285750" indent="-285750">
              <a:buFont typeface="Wingdings" panose="05000000000000000000" pitchFamily="2" charset="2"/>
              <a:buChar char="Ø"/>
            </a:pPr>
            <a:r>
              <a:rPr lang="en-GB" sz="1600" dirty="0"/>
              <a:t>On average it takes up to 7 years to diagnose from </a:t>
            </a:r>
            <a:r>
              <a:rPr lang="en-GB" sz="1600" dirty="0" smtClean="0"/>
              <a:t>the onset of symptoms</a:t>
            </a:r>
            <a:endParaRPr lang="en-GB" sz="1600" dirty="0"/>
          </a:p>
          <a:p>
            <a:pPr marL="285750" lvl="0" indent="-285750">
              <a:buFont typeface="Wingdings" panose="05000000000000000000" pitchFamily="2" charset="2"/>
              <a:buChar char="Ø"/>
            </a:pPr>
            <a:r>
              <a:rPr lang="en-GB" sz="1600" dirty="0" smtClean="0"/>
              <a:t>Women </a:t>
            </a:r>
            <a:r>
              <a:rPr lang="en-GB" sz="1600" dirty="0"/>
              <a:t>with endometriosis </a:t>
            </a:r>
            <a:r>
              <a:rPr lang="en-GB" sz="1600" dirty="0" smtClean="0"/>
              <a:t>can suffer </a:t>
            </a:r>
            <a:r>
              <a:rPr lang="en-GB" sz="1600" dirty="0"/>
              <a:t>a 38% greater loss of work productivity than those without endometriosis – this difference was mainly explained by a greater severity of pain symptoms among women with endometriosis</a:t>
            </a:r>
          </a:p>
        </p:txBody>
      </p:sp>
    </p:spTree>
    <p:extLst>
      <p:ext uri="{BB962C8B-B14F-4D97-AF65-F5344CB8AC3E}">
        <p14:creationId xmlns:p14="http://schemas.microsoft.com/office/powerpoint/2010/main" val="173128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9" end="1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0" end="2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3" end="2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24" end="2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25" end="2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 template for Kylie">
  <a:themeElements>
    <a:clrScheme name="Custom 1">
      <a:dk1>
        <a:sysClr val="windowText" lastClr="000000"/>
      </a:dk1>
      <a:lt1>
        <a:sysClr val="window" lastClr="FFFFFF"/>
      </a:lt1>
      <a:dk2>
        <a:srgbClr val="1E2144"/>
      </a:dk2>
      <a:lt2>
        <a:srgbClr val="EEECE1"/>
      </a:lt2>
      <a:accent1>
        <a:srgbClr val="3C6FA9"/>
      </a:accent1>
      <a:accent2>
        <a:srgbClr val="202349"/>
      </a:accent2>
      <a:accent3>
        <a:srgbClr val="F6BC1C"/>
      </a:accent3>
      <a:accent4>
        <a:srgbClr val="391E64"/>
      </a:accent4>
      <a:accent5>
        <a:srgbClr val="6A8EBB"/>
      </a:accent5>
      <a:accent6>
        <a:srgbClr val="E47823"/>
      </a:accent6>
      <a:hlink>
        <a:srgbClr val="F6BC1C"/>
      </a:hlink>
      <a:folHlink>
        <a:srgbClr val="DA51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template for Kylie.potx</Template>
  <TotalTime>16337</TotalTime>
  <Words>1901</Words>
  <Application>Microsoft Office PowerPoint</Application>
  <PresentationFormat>On-screen Show (4:3)</PresentationFormat>
  <Paragraphs>299</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Arial</vt:lpstr>
      <vt:lpstr>Calibri</vt:lpstr>
      <vt:lpstr>HK Grotesk Light</vt:lpstr>
      <vt:lpstr>HK Grotesk Medium</vt:lpstr>
      <vt:lpstr>Plantin Std Light</vt:lpstr>
      <vt:lpstr>Verdana</vt:lpstr>
      <vt:lpstr>Wingdings</vt:lpstr>
      <vt:lpstr>PowerPoint template for Kylie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Dafydd Davies</dc:creator>
  <cp:lastModifiedBy>Liz Merriman [ldd]</cp:lastModifiedBy>
  <cp:revision>126</cp:revision>
  <cp:lastPrinted>2018-09-13T09:23:36Z</cp:lastPrinted>
  <dcterms:created xsi:type="dcterms:W3CDTF">2014-10-24T09:38:54Z</dcterms:created>
  <dcterms:modified xsi:type="dcterms:W3CDTF">2018-09-13T09:32:10Z</dcterms:modified>
</cp:coreProperties>
</file>